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88" r:id="rId6"/>
    <p:sldId id="267" r:id="rId7"/>
    <p:sldId id="920" r:id="rId8"/>
    <p:sldId id="875" r:id="rId9"/>
    <p:sldId id="379" r:id="rId10"/>
    <p:sldId id="3951" r:id="rId11"/>
    <p:sldId id="923" r:id="rId12"/>
    <p:sldId id="924" r:id="rId13"/>
    <p:sldId id="390" r:id="rId14"/>
  </p:sldIdLst>
  <p:sldSz cx="9144000" cy="5143500" type="screen16x9"/>
  <p:notesSz cx="7099300" cy="10234613"/>
  <p:custDataLst>
    <p:tags r:id="rId17"/>
  </p:custData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5">
          <p15:clr>
            <a:srgbClr val="A4A3A4"/>
          </p15:clr>
        </p15:guide>
        <p15:guide id="2" pos="19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8" autoAdjust="0"/>
    <p:restoredTop sz="84988" autoAdjust="0"/>
  </p:normalViewPr>
  <p:slideViewPr>
    <p:cSldViewPr snapToGrid="0" snapToObjects="1" showGuides="1">
      <p:cViewPr varScale="1">
        <p:scale>
          <a:sx n="119" d="100"/>
          <a:sy n="119" d="100"/>
        </p:scale>
        <p:origin x="1806" y="66"/>
      </p:cViewPr>
      <p:guideLst>
        <p:guide orient="horz" pos="865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5BE3993-9FDA-D844-ABF4-120C53981909}" type="datetimeFigureOut">
              <a:rPr lang="de-DE" smtClean="0"/>
              <a:t>01.07.2026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6CB44D7-82F4-324F-ADD3-B09EE8CABF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8570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1BF1B99-CCEE-734F-8309-08245977C943}" type="datetimeFigureOut">
              <a:rPr lang="de-DE" smtClean="0"/>
              <a:t>01.07.2026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270D6B3-9D23-B44E-84E4-A501EA93A0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360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0D6B3-9D23-B44E-84E4-A501EA93A0B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039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Im</a:t>
            </a:r>
            <a:r>
              <a:rPr lang="en-GB" dirty="0"/>
              <a:t> Text </a:t>
            </a:r>
            <a:r>
              <a:rPr lang="en-GB" dirty="0" err="1"/>
              <a:t>nicht</a:t>
            </a:r>
            <a:r>
              <a:rPr lang="en-GB" dirty="0"/>
              <a:t> </a:t>
            </a:r>
            <a:r>
              <a:rPr lang="en-GB" dirty="0" err="1"/>
              <a:t>aufs</a:t>
            </a:r>
            <a:r>
              <a:rPr lang="en-GB" dirty="0"/>
              <a:t> </a:t>
            </a:r>
            <a:r>
              <a:rPr lang="en-GB" dirty="0" err="1"/>
              <a:t>woher</a:t>
            </a:r>
            <a:r>
              <a:rPr lang="en-GB" dirty="0"/>
              <a:t> </a:t>
            </a:r>
            <a:r>
              <a:rPr lang="en-GB" dirty="0" err="1"/>
              <a:t>kommen</a:t>
            </a:r>
            <a:r>
              <a:rPr lang="en-GB" dirty="0"/>
              <a:t> </a:t>
            </a:r>
            <a:r>
              <a:rPr lang="en-GB" dirty="0" err="1"/>
              <a:t>wir</a:t>
            </a:r>
            <a:r>
              <a:rPr lang="en-GB" dirty="0"/>
              <a:t> </a:t>
            </a:r>
            <a:r>
              <a:rPr lang="en-GB" dirty="0" err="1"/>
              <a:t>vergessen</a:t>
            </a:r>
            <a:r>
              <a:rPr lang="en-GB" dirty="0"/>
              <a:t>: pure biomass to … </a:t>
            </a:r>
            <a:r>
              <a:rPr lang="en-GB" dirty="0" err="1"/>
              <a:t>usw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0D6B3-9D23-B44E-84E4-A501EA93A0BA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4591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0D6B3-9D23-B44E-84E4-A501EA93A0B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53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096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 variation</a:t>
            </a:r>
          </a:p>
          <a:p>
            <a:r>
              <a:rPr lang="en-US" dirty="0"/>
              <a:t>Feedstock testing</a:t>
            </a:r>
          </a:p>
          <a:p>
            <a:r>
              <a:rPr lang="en-US" dirty="0"/>
              <a:t>Product sample production</a:t>
            </a:r>
          </a:p>
          <a:p>
            <a:r>
              <a:rPr lang="en-US" dirty="0"/>
              <a:t>Mass- and energy balances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0D6B3-9D23-B44E-84E4-A501EA93A0BA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830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</a:pPr>
            <a:r>
              <a:rPr lang="en-US" dirty="0"/>
              <a:t>Validation of biochar-„recipes“</a:t>
            </a:r>
          </a:p>
          <a:p>
            <a:pPr>
              <a:buClr>
                <a:schemeClr val="accent1"/>
              </a:buClr>
            </a:pPr>
            <a:r>
              <a:rPr lang="en-US" dirty="0"/>
              <a:t>Pilot testing for biochar applications</a:t>
            </a:r>
          </a:p>
          <a:p>
            <a:pPr>
              <a:buClr>
                <a:schemeClr val="accent1"/>
              </a:buClr>
            </a:pPr>
            <a:r>
              <a:rPr lang="en-US" dirty="0"/>
              <a:t>Long-term tests (24/7)</a:t>
            </a:r>
          </a:p>
          <a:p>
            <a:pPr>
              <a:buClr>
                <a:schemeClr val="accent1"/>
              </a:buClr>
            </a:pP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0D6B3-9D23-B44E-84E4-A501EA93A0BA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269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0D6B3-9D23-B44E-84E4-A501EA93A0B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11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8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Bildschirmfoto 2019-10-10 um 12.54.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424" y="84666"/>
            <a:ext cx="1506683" cy="1054678"/>
          </a:xfrm>
          <a:prstGeom prst="rect">
            <a:avLst/>
          </a:prstGeom>
        </p:spPr>
      </p:pic>
      <p:pic>
        <p:nvPicPr>
          <p:cNvPr id="4" name="Bild 3" descr="Bildschirmfoto 2019-10-10 um 14.36.54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59"/>
          <a:stretch/>
        </p:blipFill>
        <p:spPr>
          <a:xfrm>
            <a:off x="1157239" y="786394"/>
            <a:ext cx="6829522" cy="272445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D2CCBCC-909E-A270-53C3-0443D90BF0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50979" y="3666588"/>
            <a:ext cx="8242041" cy="89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49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706706" y="2571750"/>
            <a:ext cx="6338953" cy="655636"/>
          </a:xfrm>
        </p:spPr>
        <p:txBody>
          <a:bodyPr anchor="t"/>
          <a:lstStyle>
            <a:lvl1pPr marL="0" indent="0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Ort, Datum</a:t>
            </a:r>
          </a:p>
        </p:txBody>
      </p:sp>
      <p:pic>
        <p:nvPicPr>
          <p:cNvPr id="2" name="Bild 1" descr="Bildschirmfoto 2019-10-04 um 15.12.39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0" y="0"/>
            <a:ext cx="942975" cy="5143500"/>
          </a:xfrm>
          <a:prstGeom prst="rect">
            <a:avLst/>
          </a:prstGeom>
        </p:spPr>
      </p:pic>
      <p:sp>
        <p:nvSpPr>
          <p:cNvPr id="8" name="Textplatzhalter 2"/>
          <p:cNvSpPr>
            <a:spLocks noGrp="1"/>
          </p:cNvSpPr>
          <p:nvPr>
            <p:ph idx="13" hasCustomPrompt="1"/>
          </p:nvPr>
        </p:nvSpPr>
        <p:spPr>
          <a:xfrm>
            <a:off x="1706706" y="1196822"/>
            <a:ext cx="6338954" cy="1052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AT" dirty="0"/>
              <a:t>Titel der Präsentation</a:t>
            </a:r>
            <a:endParaRPr lang="de-DE" dirty="0"/>
          </a:p>
        </p:txBody>
      </p:sp>
      <p:pic>
        <p:nvPicPr>
          <p:cNvPr id="3" name="Bild 2" descr="Bildschirmfoto 2019-10-10 um 12.53.10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195" y="46182"/>
            <a:ext cx="2247515" cy="1071769"/>
          </a:xfrm>
          <a:prstGeom prst="rect">
            <a:avLst/>
          </a:prstGeom>
        </p:spPr>
      </p:pic>
      <p:sp>
        <p:nvSpPr>
          <p:cNvPr id="10" name="Textplatzhalter 2"/>
          <p:cNvSpPr>
            <a:spLocks noGrp="1"/>
          </p:cNvSpPr>
          <p:nvPr>
            <p:ph type="body" idx="14" hasCustomPrompt="1"/>
          </p:nvPr>
        </p:nvSpPr>
        <p:spPr>
          <a:xfrm>
            <a:off x="1706705" y="3563939"/>
            <a:ext cx="6338953" cy="655636"/>
          </a:xfrm>
        </p:spPr>
        <p:txBody>
          <a:bodyPr anchor="t"/>
          <a:lstStyle>
            <a:lvl1pPr marL="0" indent="0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(Titel) Vorname Nachname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19C726A-3C79-EB13-0935-A97FCCF9F3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611086" y="4344862"/>
            <a:ext cx="6954416" cy="75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7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008072" y="4767263"/>
            <a:ext cx="630237" cy="273844"/>
          </a:xfrm>
        </p:spPr>
        <p:txBody>
          <a:bodyPr/>
          <a:lstStyle/>
          <a:p>
            <a:fld id="{F9268BEC-6E02-3547-A69E-10DE4421DD98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2595541" y="1555438"/>
            <a:ext cx="4651375" cy="20323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AT" dirty="0"/>
              <a:t>Mastertitelformat bearbeiten. Kein Problem, wenn es drei Zeilen sind.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 hasCustomPrompt="1"/>
          </p:nvPr>
        </p:nvSpPr>
        <p:spPr>
          <a:xfrm>
            <a:off x="2593986" y="1059260"/>
            <a:ext cx="3426586" cy="491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AT" dirty="0"/>
              <a:t>Kapiteltitel</a:t>
            </a:r>
            <a:endParaRPr lang="de-DE" dirty="0"/>
          </a:p>
        </p:txBody>
      </p:sp>
      <p:sp>
        <p:nvSpPr>
          <p:cNvPr id="11" name="Bildplatzhalter 2"/>
          <p:cNvSpPr>
            <a:spLocks noGrp="1"/>
          </p:cNvSpPr>
          <p:nvPr>
            <p:ph type="pic" idx="13"/>
          </p:nvPr>
        </p:nvSpPr>
        <p:spPr>
          <a:xfrm>
            <a:off x="0" y="1102516"/>
            <a:ext cx="2238375" cy="21994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4485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E7BBFB9D-16B1-43F0-B3DC-62B3A36CF2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25967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38" imgH="338" progId="TCLayout.ActiveDocument.1">
                  <p:embed/>
                </p:oleObj>
              </mc:Choice>
              <mc:Fallback>
                <p:oleObj name="think-cell Folie" r:id="rId3" imgW="338" imgH="338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E7BBFB9D-16B1-43F0-B3DC-62B3A36CF2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13556" y="414335"/>
            <a:ext cx="7058024" cy="8572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513556" y="1373188"/>
            <a:ext cx="8124753" cy="3190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Courier New" panose="02070309020205020404" pitchFamily="49" charset="0"/>
              <a:buChar char="o"/>
              <a:defRPr/>
            </a:lvl2pPr>
            <a:lvl3pPr marL="1143000" indent="-228600"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39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513556" y="1373187"/>
            <a:ext cx="3816383" cy="3246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Courier New" panose="02070309020205020404" pitchFamily="49" charset="0"/>
              <a:buChar char="o"/>
              <a:defRPr/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2"/>
          <p:cNvSpPr>
            <a:spLocks noGrp="1"/>
          </p:cNvSpPr>
          <p:nvPr>
            <p:ph idx="13"/>
          </p:nvPr>
        </p:nvSpPr>
        <p:spPr>
          <a:xfrm>
            <a:off x="4814061" y="1373188"/>
            <a:ext cx="3816383" cy="3246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Courier New" panose="02070309020205020404" pitchFamily="49" charset="0"/>
              <a:buChar char="o"/>
              <a:defRPr/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721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59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AEBC4A92-91CF-4D67-AE45-9622678CB0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37983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38" imgH="338" progId="TCLayout.ActiveDocument.1">
                  <p:embed/>
                </p:oleObj>
              </mc:Choice>
              <mc:Fallback>
                <p:oleObj name="think-cell Folie" r:id="rId3" imgW="338" imgH="338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AEBC4A92-91CF-4D67-AE45-9622678CB0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70635" y="399305"/>
            <a:ext cx="7058024" cy="8572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951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nte zweit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0"/>
            <a:ext cx="4103688" cy="51435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0000">
                <a:schemeClr val="accent1"/>
              </a:gs>
            </a:gsLst>
            <a:lin ang="1536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51788" y="608036"/>
            <a:ext cx="2305837" cy="873128"/>
          </a:xfrm>
        </p:spPr>
        <p:txBody>
          <a:bodyPr anchor="t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554440" y="1481164"/>
            <a:ext cx="2303185" cy="2408211"/>
          </a:xfr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dirty="0"/>
              <a:t>Weit hinten, hinter den Wortbergen, fern der Länder und Konsonanten leben die Blindtexte. Abgeschieden wohnen sie in Buchstabhausen an der Küste des Semantik.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268BEC-6E02-3547-A69E-10DE4421DD9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 hasCustomPrompt="1"/>
          </p:nvPr>
        </p:nvSpPr>
        <p:spPr>
          <a:xfrm>
            <a:off x="4318029" y="605977"/>
            <a:ext cx="4604991" cy="2513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/>
            </a:lvl1pPr>
            <a:lvl2pPr marL="742950" indent="-285750"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idx="13" hasCustomPrompt="1"/>
          </p:nvPr>
        </p:nvSpPr>
        <p:spPr>
          <a:xfrm>
            <a:off x="854468" y="608036"/>
            <a:ext cx="567539" cy="1132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1285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65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/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7769203" cy="51435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0000">
                <a:schemeClr val="accent1"/>
              </a:gs>
            </a:gsLst>
            <a:lin ang="1536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268BEC-6E02-3547-A69E-10DE4421DD9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706562" y="3600450"/>
            <a:ext cx="5572126" cy="425054"/>
          </a:xfrm>
        </p:spPr>
        <p:txBody>
          <a:bodyPr anchor="b"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Bildplatzhalter 2"/>
          <p:cNvSpPr>
            <a:spLocks noGrp="1"/>
          </p:cNvSpPr>
          <p:nvPr>
            <p:ph type="pic" idx="1"/>
          </p:nvPr>
        </p:nvSpPr>
        <p:spPr>
          <a:xfrm>
            <a:off x="1706562" y="459581"/>
            <a:ext cx="5572126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496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13555" y="1370013"/>
            <a:ext cx="8097045" cy="3255962"/>
          </a:xfrm>
        </p:spPr>
        <p:txBody>
          <a:bodyPr vert="eaVert"/>
          <a:lstStyle>
            <a:lvl1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Courier New" panose="02070309020205020404" pitchFamily="49" charset="0"/>
              <a:buChar char="o"/>
              <a:defRPr/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86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143932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9" imgH="350" progId="TCLayout.ActiveDocument.1">
                  <p:embed/>
                </p:oleObj>
              </mc:Choice>
              <mc:Fallback>
                <p:oleObj name="think-cell Foli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00" y="193933"/>
            <a:ext cx="756540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>
                <a:latin typeface="+mj-lt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0837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66C7AFE1-CCFF-4B73-BEF5-76AE8A49847B}"/>
              </a:ext>
            </a:extLst>
          </p:cNvPr>
          <p:cNvGraphicFramePr>
            <a:graphicFrameLocks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9121324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338" imgH="338" progId="TCLayout.ActiveDocument.1">
                  <p:embed/>
                </p:oleObj>
              </mc:Choice>
              <mc:Fallback>
                <p:oleObj name="think-cell Folie" r:id="rId15" imgW="338" imgH="338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66C7AFE1-CCFF-4B73-BEF5-76AE8A4984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3556" y="409576"/>
            <a:ext cx="7314262" cy="8191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AT" dirty="0"/>
              <a:t>Mastertitelformat bearbeiten. Kein Problem, wenn es zwei Zeilen sind.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3555" y="1370013"/>
            <a:ext cx="8124754" cy="325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008072" y="4775319"/>
            <a:ext cx="63023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F9268BEC-6E02-3547-A69E-10DE4421DD9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Bild 8" descr="Bildschirmfoto 2019-10-10 um 14.37.00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7058" y="94337"/>
            <a:ext cx="762215" cy="810543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45F1ECB-5A1D-4F85-B4FB-82E3A39CE1D0}"/>
              </a:ext>
            </a:extLst>
          </p:cNvPr>
          <p:cNvSpPr/>
          <p:nvPr userDrawn="1"/>
        </p:nvSpPr>
        <p:spPr>
          <a:xfrm>
            <a:off x="0" y="0"/>
            <a:ext cx="79381" cy="51435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0000">
                <a:schemeClr val="accent1"/>
              </a:gs>
            </a:gsLst>
            <a:lin ang="1536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33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3" r:id="rId4"/>
    <p:sldLayoutId id="2147483652" r:id="rId5"/>
    <p:sldLayoutId id="2147483655" r:id="rId6"/>
    <p:sldLayoutId id="2147483664" r:id="rId7"/>
    <p:sldLayoutId id="2147483656" r:id="rId8"/>
    <p:sldLayoutId id="2147483657" r:id="rId9"/>
    <p:sldLayoutId id="2147483651" r:id="rId10"/>
    <p:sldLayoutId id="2147483658" r:id="rId11"/>
    <p:sldLayoutId id="2147483665" r:id="rId1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>
              <a:lumMod val="6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hyperlink" Target="https://de.wikipedia.org/wiki/Georgsmarienh%C3%BCtte_(Unternehmen)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22.jpe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8.emf"/><Relationship Id="rId10" Type="http://schemas.openxmlformats.org/officeDocument/2006/relationships/image" Target="../media/image27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5" Type="http://schemas.openxmlformats.org/officeDocument/2006/relationships/image" Target="../media/image31.png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image" Target="../media/image32.png"/><Relationship Id="rId11" Type="http://schemas.microsoft.com/office/2007/relationships/hdphoto" Target="../media/hdphoto2.wdp"/><Relationship Id="rId5" Type="http://schemas.openxmlformats.org/officeDocument/2006/relationships/image" Target="../media/image21.emf"/><Relationship Id="rId10" Type="http://schemas.openxmlformats.org/officeDocument/2006/relationships/image" Target="../media/image36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37.png"/><Relationship Id="rId11" Type="http://schemas.openxmlformats.org/officeDocument/2006/relationships/image" Target="../media/image41.jpeg"/><Relationship Id="rId5" Type="http://schemas.openxmlformats.org/officeDocument/2006/relationships/image" Target="../media/image21.emf"/><Relationship Id="rId10" Type="http://schemas.openxmlformats.org/officeDocument/2006/relationships/image" Target="../media/image29.jpe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4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4.jpeg"/><Relationship Id="rId12" Type="http://schemas.openxmlformats.org/officeDocument/2006/relationships/image" Target="../media/image4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43.png"/><Relationship Id="rId11" Type="http://schemas.openxmlformats.org/officeDocument/2006/relationships/image" Target="../media/image47.jpeg"/><Relationship Id="rId5" Type="http://schemas.openxmlformats.org/officeDocument/2006/relationships/image" Target="../media/image42.emf"/><Relationship Id="rId10" Type="http://schemas.openxmlformats.org/officeDocument/2006/relationships/image" Target="../media/image46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5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AFEE5-0D93-276D-9B52-48A6B8E47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D91623CF-5550-D0A5-7728-8F25DA17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9268BEC-6E02-3547-A69E-10DE4421DD98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pic>
        <p:nvPicPr>
          <p:cNvPr id="6" name="Picture 5" descr="Datei:Austria States blank map.svg">
            <a:extLst>
              <a:ext uri="{FF2B5EF4-FFF2-40B4-BE49-F238E27FC236}">
                <a16:creationId xmlns:a16="http://schemas.microsoft.com/office/drawing/2014/main" id="{CDC1FF3B-1EE0-E687-8605-D1EB335A3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73" y="1087389"/>
            <a:ext cx="4953000" cy="271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F26D87F-6688-F67C-617A-8872A0AA095F}"/>
              </a:ext>
            </a:extLst>
          </p:cNvPr>
          <p:cNvSpPr txBox="1"/>
          <p:nvPr/>
        </p:nvSpPr>
        <p:spPr>
          <a:xfrm>
            <a:off x="360811" y="3845915"/>
            <a:ext cx="1540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noProof="0" dirty="0" err="1"/>
              <a:t>Wieselburg</a:t>
            </a:r>
            <a:endParaRPr lang="en-GB" sz="1200" b="1" noProof="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00E9CDE-4352-6413-F9C3-AEF11F1C3E35}"/>
              </a:ext>
            </a:extLst>
          </p:cNvPr>
          <p:cNvSpPr txBox="1"/>
          <p:nvPr/>
        </p:nvSpPr>
        <p:spPr>
          <a:xfrm>
            <a:off x="2488937" y="3845915"/>
            <a:ext cx="1540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noProof="0" dirty="0"/>
              <a:t>Tulln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643816A-7A81-1166-1361-C9DE741115D2}"/>
              </a:ext>
            </a:extLst>
          </p:cNvPr>
          <p:cNvSpPr txBox="1"/>
          <p:nvPr/>
        </p:nvSpPr>
        <p:spPr>
          <a:xfrm>
            <a:off x="4768990" y="3847030"/>
            <a:ext cx="1684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noProof="0" dirty="0"/>
              <a:t>Graz, </a:t>
            </a:r>
            <a:r>
              <a:rPr lang="en-GB" sz="1200" noProof="0" dirty="0"/>
              <a:t>Headquarters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76981B2-2886-7E9C-5150-F9FAF3A76F03}"/>
              </a:ext>
            </a:extLst>
          </p:cNvPr>
          <p:cNvSpPr txBox="1"/>
          <p:nvPr/>
        </p:nvSpPr>
        <p:spPr>
          <a:xfrm>
            <a:off x="6832776" y="3549044"/>
            <a:ext cx="1540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noProof="0" dirty="0"/>
              <a:t>Vienna</a:t>
            </a: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26D084-F9FD-EEA6-DD03-B9F7C005B22E}"/>
              </a:ext>
            </a:extLst>
          </p:cNvPr>
          <p:cNvSpPr/>
          <p:nvPr/>
        </p:nvSpPr>
        <p:spPr>
          <a:xfrm>
            <a:off x="4604704" y="1909234"/>
            <a:ext cx="2256367" cy="1794934"/>
          </a:xfrm>
          <a:custGeom>
            <a:avLst/>
            <a:gdLst>
              <a:gd name="connsiteX0" fmla="*/ 0 w 2747433"/>
              <a:gd name="connsiteY0" fmla="*/ 0 h 1620851"/>
              <a:gd name="connsiteX1" fmla="*/ 533400 w 2747433"/>
              <a:gd name="connsiteY1" fmla="*/ 1452034 h 1620851"/>
              <a:gd name="connsiteX2" fmla="*/ 2747433 w 2747433"/>
              <a:gd name="connsiteY2" fmla="*/ 1532467 h 1620851"/>
              <a:gd name="connsiteX0" fmla="*/ 0 w 2912655"/>
              <a:gd name="connsiteY0" fmla="*/ 0 h 1620851"/>
              <a:gd name="connsiteX1" fmla="*/ 533400 w 2912655"/>
              <a:gd name="connsiteY1" fmla="*/ 1452034 h 1620851"/>
              <a:gd name="connsiteX2" fmla="*/ 2747433 w 2912655"/>
              <a:gd name="connsiteY2" fmla="*/ 1532467 h 1620851"/>
              <a:gd name="connsiteX3" fmla="*/ 2751667 w 2912655"/>
              <a:gd name="connsiteY3" fmla="*/ 1532467 h 1620851"/>
              <a:gd name="connsiteX0" fmla="*/ 0 w 3259667"/>
              <a:gd name="connsiteY0" fmla="*/ 0 h 1620851"/>
              <a:gd name="connsiteX1" fmla="*/ 533400 w 3259667"/>
              <a:gd name="connsiteY1" fmla="*/ 1452034 h 1620851"/>
              <a:gd name="connsiteX2" fmla="*/ 2747433 w 3259667"/>
              <a:gd name="connsiteY2" fmla="*/ 1532467 h 1620851"/>
              <a:gd name="connsiteX3" fmla="*/ 3259667 w 3259667"/>
              <a:gd name="connsiteY3" fmla="*/ 1617134 h 1620851"/>
              <a:gd name="connsiteX0" fmla="*/ 0 w 3259667"/>
              <a:gd name="connsiteY0" fmla="*/ 0 h 1671504"/>
              <a:gd name="connsiteX1" fmla="*/ 533400 w 3259667"/>
              <a:gd name="connsiteY1" fmla="*/ 1452034 h 1671504"/>
              <a:gd name="connsiteX2" fmla="*/ 1490133 w 3259667"/>
              <a:gd name="connsiteY2" fmla="*/ 1612901 h 1671504"/>
              <a:gd name="connsiteX3" fmla="*/ 3259667 w 3259667"/>
              <a:gd name="connsiteY3" fmla="*/ 1617134 h 1671504"/>
              <a:gd name="connsiteX0" fmla="*/ 0 w 2256367"/>
              <a:gd name="connsiteY0" fmla="*/ 0 h 1794934"/>
              <a:gd name="connsiteX1" fmla="*/ 533400 w 2256367"/>
              <a:gd name="connsiteY1" fmla="*/ 1452034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371600 w 2256367"/>
              <a:gd name="connsiteY2" fmla="*/ 15875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2256367 w 2256367"/>
              <a:gd name="connsiteY2" fmla="*/ 1794934 h 1794934"/>
              <a:gd name="connsiteX0" fmla="*/ 0 w 2256367"/>
              <a:gd name="connsiteY0" fmla="*/ 0 h 1794934"/>
              <a:gd name="connsiteX1" fmla="*/ 516467 w 2256367"/>
              <a:gd name="connsiteY1" fmla="*/ 1566335 h 1794934"/>
              <a:gd name="connsiteX2" fmla="*/ 2256367 w 2256367"/>
              <a:gd name="connsiteY2" fmla="*/ 1794934 h 1794934"/>
              <a:gd name="connsiteX0" fmla="*/ 0 w 2256367"/>
              <a:gd name="connsiteY0" fmla="*/ 0 h 1794934"/>
              <a:gd name="connsiteX1" fmla="*/ 516467 w 2256367"/>
              <a:gd name="connsiteY1" fmla="*/ 1566335 h 1794934"/>
              <a:gd name="connsiteX2" fmla="*/ 2256367 w 2256367"/>
              <a:gd name="connsiteY2" fmla="*/ 1794934 h 1794934"/>
              <a:gd name="csX0" fmla="*/ 0 w 2256367"/>
              <a:gd name="csY0" fmla="*/ 0 h 1794934"/>
              <a:gd name="csX1" fmla="*/ 516467 w 2256367"/>
              <a:gd name="csY1" fmla="*/ 1566335 h 1794934"/>
              <a:gd name="csX2" fmla="*/ 2256367 w 2256367"/>
              <a:gd name="csY2" fmla="*/ 1794934 h 1794934"/>
              <a:gd name="csX0" fmla="*/ 0 w 2256367"/>
              <a:gd name="csY0" fmla="*/ 0 h 1794934"/>
              <a:gd name="csX1" fmla="*/ 516467 w 2256367"/>
              <a:gd name="csY1" fmla="*/ 1337735 h 1794934"/>
              <a:gd name="csX2" fmla="*/ 2256367 w 2256367"/>
              <a:gd name="csY2" fmla="*/ 1794934 h 1794934"/>
              <a:gd name="csX0" fmla="*/ 0 w 2256367"/>
              <a:gd name="csY0" fmla="*/ 0 h 1794934"/>
              <a:gd name="csX1" fmla="*/ 516467 w 2256367"/>
              <a:gd name="csY1" fmla="*/ 1337735 h 1794934"/>
              <a:gd name="csX2" fmla="*/ 2256367 w 2256367"/>
              <a:gd name="csY2" fmla="*/ 1794934 h 1794934"/>
              <a:gd name="csX0" fmla="*/ 0 w 2256367"/>
              <a:gd name="csY0" fmla="*/ 0 h 1794934"/>
              <a:gd name="csX1" fmla="*/ 745067 w 2256367"/>
              <a:gd name="csY1" fmla="*/ 1252010 h 1794934"/>
              <a:gd name="csX2" fmla="*/ 2256367 w 2256367"/>
              <a:gd name="csY2" fmla="*/ 1794934 h 1794934"/>
              <a:gd name="csX0" fmla="*/ 0 w 2256367"/>
              <a:gd name="csY0" fmla="*/ 0 h 1794934"/>
              <a:gd name="csX1" fmla="*/ 745067 w 2256367"/>
              <a:gd name="csY1" fmla="*/ 1252010 h 1794934"/>
              <a:gd name="csX2" fmla="*/ 2256367 w 2256367"/>
              <a:gd name="csY2" fmla="*/ 1794934 h 1794934"/>
              <a:gd name="csX0" fmla="*/ 0 w 2256367"/>
              <a:gd name="csY0" fmla="*/ 0 h 1794934"/>
              <a:gd name="csX1" fmla="*/ 745067 w 2256367"/>
              <a:gd name="csY1" fmla="*/ 1252010 h 1794934"/>
              <a:gd name="csX2" fmla="*/ 2256367 w 2256367"/>
              <a:gd name="csY2" fmla="*/ 1794934 h 1794934"/>
              <a:gd name="csX0" fmla="*/ 0 w 2256367"/>
              <a:gd name="csY0" fmla="*/ 0 h 1794934"/>
              <a:gd name="csX1" fmla="*/ 745067 w 2256367"/>
              <a:gd name="csY1" fmla="*/ 1252010 h 1794934"/>
              <a:gd name="csX2" fmla="*/ 2256367 w 2256367"/>
              <a:gd name="csY2" fmla="*/ 1794934 h 17949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256367" h="1794934">
                <a:moveTo>
                  <a:pt x="0" y="0"/>
                </a:moveTo>
                <a:cubicBezTo>
                  <a:pt x="352072" y="26811"/>
                  <a:pt x="578556" y="1010004"/>
                  <a:pt x="745067" y="1252010"/>
                </a:cubicBezTo>
                <a:cubicBezTo>
                  <a:pt x="911578" y="1494016"/>
                  <a:pt x="1609196" y="1771474"/>
                  <a:pt x="2256367" y="1794934"/>
                </a:cubicBezTo>
              </a:path>
            </a:pathLst>
          </a:custGeom>
          <a:noFill/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84BD205-590C-7563-6F88-E963519253C8}"/>
              </a:ext>
            </a:extLst>
          </p:cNvPr>
          <p:cNvSpPr/>
          <p:nvPr/>
        </p:nvSpPr>
        <p:spPr>
          <a:xfrm>
            <a:off x="4133310" y="2948447"/>
            <a:ext cx="626533" cy="1065696"/>
          </a:xfrm>
          <a:custGeom>
            <a:avLst/>
            <a:gdLst>
              <a:gd name="connsiteX0" fmla="*/ 0 w 2747433"/>
              <a:gd name="connsiteY0" fmla="*/ 0 h 1620851"/>
              <a:gd name="connsiteX1" fmla="*/ 533400 w 2747433"/>
              <a:gd name="connsiteY1" fmla="*/ 1452034 h 1620851"/>
              <a:gd name="connsiteX2" fmla="*/ 2747433 w 2747433"/>
              <a:gd name="connsiteY2" fmla="*/ 1532467 h 1620851"/>
              <a:gd name="connsiteX0" fmla="*/ 0 w 2912655"/>
              <a:gd name="connsiteY0" fmla="*/ 0 h 1620851"/>
              <a:gd name="connsiteX1" fmla="*/ 533400 w 2912655"/>
              <a:gd name="connsiteY1" fmla="*/ 1452034 h 1620851"/>
              <a:gd name="connsiteX2" fmla="*/ 2747433 w 2912655"/>
              <a:gd name="connsiteY2" fmla="*/ 1532467 h 1620851"/>
              <a:gd name="connsiteX3" fmla="*/ 2751667 w 2912655"/>
              <a:gd name="connsiteY3" fmla="*/ 1532467 h 1620851"/>
              <a:gd name="connsiteX0" fmla="*/ 0 w 3259667"/>
              <a:gd name="connsiteY0" fmla="*/ 0 h 1620851"/>
              <a:gd name="connsiteX1" fmla="*/ 533400 w 3259667"/>
              <a:gd name="connsiteY1" fmla="*/ 1452034 h 1620851"/>
              <a:gd name="connsiteX2" fmla="*/ 2747433 w 3259667"/>
              <a:gd name="connsiteY2" fmla="*/ 1532467 h 1620851"/>
              <a:gd name="connsiteX3" fmla="*/ 3259667 w 3259667"/>
              <a:gd name="connsiteY3" fmla="*/ 1617134 h 1620851"/>
              <a:gd name="connsiteX0" fmla="*/ 0 w 3259667"/>
              <a:gd name="connsiteY0" fmla="*/ 0 h 1671504"/>
              <a:gd name="connsiteX1" fmla="*/ 533400 w 3259667"/>
              <a:gd name="connsiteY1" fmla="*/ 1452034 h 1671504"/>
              <a:gd name="connsiteX2" fmla="*/ 1490133 w 3259667"/>
              <a:gd name="connsiteY2" fmla="*/ 1612901 h 1671504"/>
              <a:gd name="connsiteX3" fmla="*/ 3259667 w 3259667"/>
              <a:gd name="connsiteY3" fmla="*/ 1617134 h 1671504"/>
              <a:gd name="connsiteX0" fmla="*/ 0 w 2256367"/>
              <a:gd name="connsiteY0" fmla="*/ 0 h 1794934"/>
              <a:gd name="connsiteX1" fmla="*/ 533400 w 2256367"/>
              <a:gd name="connsiteY1" fmla="*/ 1452034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371600 w 2256367"/>
              <a:gd name="connsiteY2" fmla="*/ 1587501 h 1794934"/>
              <a:gd name="connsiteX3" fmla="*/ 2256367 w 2256367"/>
              <a:gd name="connsiteY3" fmla="*/ 1794934 h 1794934"/>
              <a:gd name="connsiteX0" fmla="*/ 0 w 2256367"/>
              <a:gd name="connsiteY0" fmla="*/ 0 h 1808187"/>
              <a:gd name="connsiteX1" fmla="*/ 1371600 w 2256367"/>
              <a:gd name="connsiteY1" fmla="*/ 1587501 h 1808187"/>
              <a:gd name="connsiteX2" fmla="*/ 2256367 w 2256367"/>
              <a:gd name="connsiteY2" fmla="*/ 1794934 h 1808187"/>
              <a:gd name="connsiteX0" fmla="*/ 122598 w 2378965"/>
              <a:gd name="connsiteY0" fmla="*/ 0 h 1794934"/>
              <a:gd name="connsiteX1" fmla="*/ 118365 w 2378965"/>
              <a:gd name="connsiteY1" fmla="*/ 914401 h 1794934"/>
              <a:gd name="connsiteX2" fmla="*/ 2378965 w 2378965"/>
              <a:gd name="connsiteY2" fmla="*/ 1794934 h 1794934"/>
              <a:gd name="connsiteX0" fmla="*/ 0 w 2256367"/>
              <a:gd name="connsiteY0" fmla="*/ 0 h 1794934"/>
              <a:gd name="connsiteX1" fmla="*/ 2256367 w 2256367"/>
              <a:gd name="connsiteY1" fmla="*/ 1794934 h 1794934"/>
              <a:gd name="connsiteX0" fmla="*/ 0 w 626533"/>
              <a:gd name="connsiteY0" fmla="*/ 0 h 1041401"/>
              <a:gd name="connsiteX1" fmla="*/ 626533 w 626533"/>
              <a:gd name="connsiteY1" fmla="*/ 1041401 h 1041401"/>
              <a:gd name="connsiteX0" fmla="*/ 0 w 626533"/>
              <a:gd name="connsiteY0" fmla="*/ 0 h 1041401"/>
              <a:gd name="connsiteX1" fmla="*/ 626533 w 626533"/>
              <a:gd name="connsiteY1" fmla="*/ 1041401 h 1041401"/>
              <a:gd name="csX0" fmla="*/ 0 w 626533"/>
              <a:gd name="csY0" fmla="*/ 0 h 1041401"/>
              <a:gd name="csX1" fmla="*/ 626533 w 626533"/>
              <a:gd name="csY1" fmla="*/ 1041401 h 1041401"/>
              <a:gd name="csX0" fmla="*/ 0 w 626533"/>
              <a:gd name="csY0" fmla="*/ 0 h 1041401"/>
              <a:gd name="csX1" fmla="*/ 626533 w 626533"/>
              <a:gd name="csY1" fmla="*/ 1041401 h 1041401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26533" h="1041401">
                <a:moveTo>
                  <a:pt x="0" y="0"/>
                </a:moveTo>
                <a:cubicBezTo>
                  <a:pt x="265994" y="4234"/>
                  <a:pt x="189089" y="918633"/>
                  <a:pt x="626533" y="1041401"/>
                </a:cubicBezTo>
              </a:path>
            </a:pathLst>
          </a:custGeom>
          <a:noFill/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47D49579-65DF-84A9-A660-6732980CA5D5}"/>
              </a:ext>
            </a:extLst>
          </p:cNvPr>
          <p:cNvSpPr/>
          <p:nvPr/>
        </p:nvSpPr>
        <p:spPr>
          <a:xfrm>
            <a:off x="3009065" y="1797799"/>
            <a:ext cx="1298575" cy="2216344"/>
          </a:xfrm>
          <a:custGeom>
            <a:avLst/>
            <a:gdLst>
              <a:gd name="connsiteX0" fmla="*/ 0 w 2747433"/>
              <a:gd name="connsiteY0" fmla="*/ 0 h 1620851"/>
              <a:gd name="connsiteX1" fmla="*/ 533400 w 2747433"/>
              <a:gd name="connsiteY1" fmla="*/ 1452034 h 1620851"/>
              <a:gd name="connsiteX2" fmla="*/ 2747433 w 2747433"/>
              <a:gd name="connsiteY2" fmla="*/ 1532467 h 1620851"/>
              <a:gd name="connsiteX0" fmla="*/ 0 w 2912655"/>
              <a:gd name="connsiteY0" fmla="*/ 0 h 1620851"/>
              <a:gd name="connsiteX1" fmla="*/ 533400 w 2912655"/>
              <a:gd name="connsiteY1" fmla="*/ 1452034 h 1620851"/>
              <a:gd name="connsiteX2" fmla="*/ 2747433 w 2912655"/>
              <a:gd name="connsiteY2" fmla="*/ 1532467 h 1620851"/>
              <a:gd name="connsiteX3" fmla="*/ 2751667 w 2912655"/>
              <a:gd name="connsiteY3" fmla="*/ 1532467 h 1620851"/>
              <a:gd name="connsiteX0" fmla="*/ 0 w 3259667"/>
              <a:gd name="connsiteY0" fmla="*/ 0 h 1620851"/>
              <a:gd name="connsiteX1" fmla="*/ 533400 w 3259667"/>
              <a:gd name="connsiteY1" fmla="*/ 1452034 h 1620851"/>
              <a:gd name="connsiteX2" fmla="*/ 2747433 w 3259667"/>
              <a:gd name="connsiteY2" fmla="*/ 1532467 h 1620851"/>
              <a:gd name="connsiteX3" fmla="*/ 3259667 w 3259667"/>
              <a:gd name="connsiteY3" fmla="*/ 1617134 h 1620851"/>
              <a:gd name="connsiteX0" fmla="*/ 0 w 3259667"/>
              <a:gd name="connsiteY0" fmla="*/ 0 h 1671504"/>
              <a:gd name="connsiteX1" fmla="*/ 533400 w 3259667"/>
              <a:gd name="connsiteY1" fmla="*/ 1452034 h 1671504"/>
              <a:gd name="connsiteX2" fmla="*/ 1490133 w 3259667"/>
              <a:gd name="connsiteY2" fmla="*/ 1612901 h 1671504"/>
              <a:gd name="connsiteX3" fmla="*/ 3259667 w 3259667"/>
              <a:gd name="connsiteY3" fmla="*/ 1617134 h 1671504"/>
              <a:gd name="connsiteX0" fmla="*/ 0 w 2256367"/>
              <a:gd name="connsiteY0" fmla="*/ 0 h 1794934"/>
              <a:gd name="connsiteX1" fmla="*/ 533400 w 2256367"/>
              <a:gd name="connsiteY1" fmla="*/ 1452034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371600 w 2256367"/>
              <a:gd name="connsiteY2" fmla="*/ 1587501 h 1794934"/>
              <a:gd name="connsiteX3" fmla="*/ 2256367 w 2256367"/>
              <a:gd name="connsiteY3" fmla="*/ 1794934 h 1794934"/>
              <a:gd name="connsiteX0" fmla="*/ 0 w 2256367"/>
              <a:gd name="connsiteY0" fmla="*/ 0 h 1808187"/>
              <a:gd name="connsiteX1" fmla="*/ 1371600 w 2256367"/>
              <a:gd name="connsiteY1" fmla="*/ 1587501 h 1808187"/>
              <a:gd name="connsiteX2" fmla="*/ 2256367 w 2256367"/>
              <a:gd name="connsiteY2" fmla="*/ 1794934 h 1808187"/>
              <a:gd name="connsiteX0" fmla="*/ 122598 w 2378965"/>
              <a:gd name="connsiteY0" fmla="*/ 0 h 1794934"/>
              <a:gd name="connsiteX1" fmla="*/ 118365 w 2378965"/>
              <a:gd name="connsiteY1" fmla="*/ 914401 h 1794934"/>
              <a:gd name="connsiteX2" fmla="*/ 2378965 w 2378965"/>
              <a:gd name="connsiteY2" fmla="*/ 1794934 h 1794934"/>
              <a:gd name="connsiteX0" fmla="*/ 0 w 2256367"/>
              <a:gd name="connsiteY0" fmla="*/ 0 h 1794934"/>
              <a:gd name="connsiteX1" fmla="*/ 2256367 w 2256367"/>
              <a:gd name="connsiteY1" fmla="*/ 1794934 h 1794934"/>
              <a:gd name="connsiteX0" fmla="*/ 0 w 626533"/>
              <a:gd name="connsiteY0" fmla="*/ 0 h 1041401"/>
              <a:gd name="connsiteX1" fmla="*/ 626533 w 626533"/>
              <a:gd name="connsiteY1" fmla="*/ 1041401 h 1041401"/>
              <a:gd name="connsiteX0" fmla="*/ 0 w 626533"/>
              <a:gd name="connsiteY0" fmla="*/ 0 h 1041401"/>
              <a:gd name="connsiteX1" fmla="*/ 626533 w 626533"/>
              <a:gd name="connsiteY1" fmla="*/ 1041401 h 1041401"/>
              <a:gd name="connsiteX0" fmla="*/ 1851679 w 1864362"/>
              <a:gd name="connsiteY0" fmla="*/ 0 h 2091268"/>
              <a:gd name="connsiteX1" fmla="*/ 52512 w 1864362"/>
              <a:gd name="connsiteY1" fmla="*/ 2091268 h 2091268"/>
              <a:gd name="connsiteX0" fmla="*/ 1865195 w 1865195"/>
              <a:gd name="connsiteY0" fmla="*/ 0 h 2091268"/>
              <a:gd name="connsiteX1" fmla="*/ 66028 w 1865195"/>
              <a:gd name="connsiteY1" fmla="*/ 2091268 h 2091268"/>
              <a:gd name="connsiteX0" fmla="*/ 1811862 w 1811862"/>
              <a:gd name="connsiteY0" fmla="*/ 0 h 2116668"/>
              <a:gd name="connsiteX1" fmla="*/ 67729 w 1811862"/>
              <a:gd name="connsiteY1" fmla="*/ 2116668 h 2116668"/>
              <a:gd name="connsiteX0" fmla="*/ 1832365 w 1832365"/>
              <a:gd name="connsiteY0" fmla="*/ 0 h 2188635"/>
              <a:gd name="connsiteX1" fmla="*/ 67065 w 1832365"/>
              <a:gd name="connsiteY1" fmla="*/ 2188635 h 2188635"/>
              <a:gd name="connsiteX0" fmla="*/ 1831738 w 1831738"/>
              <a:gd name="connsiteY0" fmla="*/ 0 h 2188635"/>
              <a:gd name="connsiteX1" fmla="*/ 66438 w 1831738"/>
              <a:gd name="connsiteY1" fmla="*/ 2188635 h 2188635"/>
              <a:gd name="csX0" fmla="*/ 1337858 w 1337858"/>
              <a:gd name="csY0" fmla="*/ 0 h 2169585"/>
              <a:gd name="csX1" fmla="*/ 86908 w 1337858"/>
              <a:gd name="csY1" fmla="*/ 2169585 h 2169585"/>
              <a:gd name="csX0" fmla="*/ 1250950 w 1250950"/>
              <a:gd name="csY0" fmla="*/ 0 h 2169585"/>
              <a:gd name="csX1" fmla="*/ 0 w 1250950"/>
              <a:gd name="csY1" fmla="*/ 2169585 h 2169585"/>
              <a:gd name="csX0" fmla="*/ 1298575 w 1298575"/>
              <a:gd name="csY0" fmla="*/ 0 h 2169585"/>
              <a:gd name="csX1" fmla="*/ 0 w 1298575"/>
              <a:gd name="csY1" fmla="*/ 2169585 h 2169585"/>
              <a:gd name="csX0" fmla="*/ 1298575 w 1298575"/>
              <a:gd name="csY0" fmla="*/ 0 h 2169585"/>
              <a:gd name="csX1" fmla="*/ 0 w 1298575"/>
              <a:gd name="csY1" fmla="*/ 2169585 h 2169585"/>
              <a:gd name="csX0" fmla="*/ 1298575 w 1298575"/>
              <a:gd name="csY0" fmla="*/ 0 h 2169585"/>
              <a:gd name="csX1" fmla="*/ 0 w 1298575"/>
              <a:gd name="csY1" fmla="*/ 2169585 h 216958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298575" h="2169585">
                <a:moveTo>
                  <a:pt x="1298575" y="0"/>
                </a:moveTo>
                <a:cubicBezTo>
                  <a:pt x="853368" y="52917"/>
                  <a:pt x="610306" y="2046817"/>
                  <a:pt x="0" y="2169585"/>
                </a:cubicBezTo>
              </a:path>
            </a:pathLst>
          </a:custGeom>
          <a:noFill/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253E7892-A1C1-F7C9-E902-06DF69EE256A}"/>
              </a:ext>
            </a:extLst>
          </p:cNvPr>
          <p:cNvSpPr/>
          <p:nvPr/>
        </p:nvSpPr>
        <p:spPr>
          <a:xfrm>
            <a:off x="1412030" y="1976421"/>
            <a:ext cx="2393367" cy="2036300"/>
          </a:xfrm>
          <a:custGeom>
            <a:avLst/>
            <a:gdLst>
              <a:gd name="connsiteX0" fmla="*/ 0 w 2747433"/>
              <a:gd name="connsiteY0" fmla="*/ 0 h 1620851"/>
              <a:gd name="connsiteX1" fmla="*/ 533400 w 2747433"/>
              <a:gd name="connsiteY1" fmla="*/ 1452034 h 1620851"/>
              <a:gd name="connsiteX2" fmla="*/ 2747433 w 2747433"/>
              <a:gd name="connsiteY2" fmla="*/ 1532467 h 1620851"/>
              <a:gd name="connsiteX0" fmla="*/ 0 w 2912655"/>
              <a:gd name="connsiteY0" fmla="*/ 0 h 1620851"/>
              <a:gd name="connsiteX1" fmla="*/ 533400 w 2912655"/>
              <a:gd name="connsiteY1" fmla="*/ 1452034 h 1620851"/>
              <a:gd name="connsiteX2" fmla="*/ 2747433 w 2912655"/>
              <a:gd name="connsiteY2" fmla="*/ 1532467 h 1620851"/>
              <a:gd name="connsiteX3" fmla="*/ 2751667 w 2912655"/>
              <a:gd name="connsiteY3" fmla="*/ 1532467 h 1620851"/>
              <a:gd name="connsiteX0" fmla="*/ 0 w 3259667"/>
              <a:gd name="connsiteY0" fmla="*/ 0 h 1620851"/>
              <a:gd name="connsiteX1" fmla="*/ 533400 w 3259667"/>
              <a:gd name="connsiteY1" fmla="*/ 1452034 h 1620851"/>
              <a:gd name="connsiteX2" fmla="*/ 2747433 w 3259667"/>
              <a:gd name="connsiteY2" fmla="*/ 1532467 h 1620851"/>
              <a:gd name="connsiteX3" fmla="*/ 3259667 w 3259667"/>
              <a:gd name="connsiteY3" fmla="*/ 1617134 h 1620851"/>
              <a:gd name="connsiteX0" fmla="*/ 0 w 3259667"/>
              <a:gd name="connsiteY0" fmla="*/ 0 h 1671504"/>
              <a:gd name="connsiteX1" fmla="*/ 533400 w 3259667"/>
              <a:gd name="connsiteY1" fmla="*/ 1452034 h 1671504"/>
              <a:gd name="connsiteX2" fmla="*/ 1490133 w 3259667"/>
              <a:gd name="connsiteY2" fmla="*/ 1612901 h 1671504"/>
              <a:gd name="connsiteX3" fmla="*/ 3259667 w 3259667"/>
              <a:gd name="connsiteY3" fmla="*/ 1617134 h 1671504"/>
              <a:gd name="connsiteX0" fmla="*/ 0 w 2256367"/>
              <a:gd name="connsiteY0" fmla="*/ 0 h 1794934"/>
              <a:gd name="connsiteX1" fmla="*/ 533400 w 2256367"/>
              <a:gd name="connsiteY1" fmla="*/ 1452034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490133 w 2256367"/>
              <a:gd name="connsiteY2" fmla="*/ 1612901 h 1794934"/>
              <a:gd name="connsiteX3" fmla="*/ 2256367 w 2256367"/>
              <a:gd name="connsiteY3" fmla="*/ 1794934 h 1794934"/>
              <a:gd name="connsiteX0" fmla="*/ 0 w 2256367"/>
              <a:gd name="connsiteY0" fmla="*/ 0 h 1794934"/>
              <a:gd name="connsiteX1" fmla="*/ 414867 w 2256367"/>
              <a:gd name="connsiteY1" fmla="*/ 1164168 h 1794934"/>
              <a:gd name="connsiteX2" fmla="*/ 1371600 w 2256367"/>
              <a:gd name="connsiteY2" fmla="*/ 1587501 h 1794934"/>
              <a:gd name="connsiteX3" fmla="*/ 2256367 w 2256367"/>
              <a:gd name="connsiteY3" fmla="*/ 1794934 h 1794934"/>
              <a:gd name="connsiteX0" fmla="*/ 0 w 2256367"/>
              <a:gd name="connsiteY0" fmla="*/ 0 h 1808187"/>
              <a:gd name="connsiteX1" fmla="*/ 1371600 w 2256367"/>
              <a:gd name="connsiteY1" fmla="*/ 1587501 h 1808187"/>
              <a:gd name="connsiteX2" fmla="*/ 2256367 w 2256367"/>
              <a:gd name="connsiteY2" fmla="*/ 1794934 h 1808187"/>
              <a:gd name="connsiteX0" fmla="*/ 122598 w 2378965"/>
              <a:gd name="connsiteY0" fmla="*/ 0 h 1794934"/>
              <a:gd name="connsiteX1" fmla="*/ 118365 w 2378965"/>
              <a:gd name="connsiteY1" fmla="*/ 914401 h 1794934"/>
              <a:gd name="connsiteX2" fmla="*/ 2378965 w 2378965"/>
              <a:gd name="connsiteY2" fmla="*/ 1794934 h 1794934"/>
              <a:gd name="connsiteX0" fmla="*/ 0 w 2256367"/>
              <a:gd name="connsiteY0" fmla="*/ 0 h 1794934"/>
              <a:gd name="connsiteX1" fmla="*/ 2256367 w 2256367"/>
              <a:gd name="connsiteY1" fmla="*/ 1794934 h 1794934"/>
              <a:gd name="connsiteX0" fmla="*/ 0 w 626533"/>
              <a:gd name="connsiteY0" fmla="*/ 0 h 1041401"/>
              <a:gd name="connsiteX1" fmla="*/ 626533 w 626533"/>
              <a:gd name="connsiteY1" fmla="*/ 1041401 h 1041401"/>
              <a:gd name="connsiteX0" fmla="*/ 0 w 626533"/>
              <a:gd name="connsiteY0" fmla="*/ 0 h 1041401"/>
              <a:gd name="connsiteX1" fmla="*/ 626533 w 626533"/>
              <a:gd name="connsiteY1" fmla="*/ 1041401 h 1041401"/>
              <a:gd name="connsiteX0" fmla="*/ 1851679 w 1864362"/>
              <a:gd name="connsiteY0" fmla="*/ 0 h 2091268"/>
              <a:gd name="connsiteX1" fmla="*/ 52512 w 1864362"/>
              <a:gd name="connsiteY1" fmla="*/ 2091268 h 2091268"/>
              <a:gd name="connsiteX0" fmla="*/ 1865195 w 1865195"/>
              <a:gd name="connsiteY0" fmla="*/ 0 h 2091268"/>
              <a:gd name="connsiteX1" fmla="*/ 66028 w 1865195"/>
              <a:gd name="connsiteY1" fmla="*/ 2091268 h 2091268"/>
              <a:gd name="connsiteX0" fmla="*/ 1811862 w 1811862"/>
              <a:gd name="connsiteY0" fmla="*/ 0 h 2116668"/>
              <a:gd name="connsiteX1" fmla="*/ 67729 w 1811862"/>
              <a:gd name="connsiteY1" fmla="*/ 2116668 h 2116668"/>
              <a:gd name="connsiteX0" fmla="*/ 1051880 w 1051880"/>
              <a:gd name="connsiteY0" fmla="*/ 0 h 3221568"/>
              <a:gd name="connsiteX1" fmla="*/ 107847 w 1051880"/>
              <a:gd name="connsiteY1" fmla="*/ 3221568 h 3221568"/>
              <a:gd name="connsiteX0" fmla="*/ 944033 w 944033"/>
              <a:gd name="connsiteY0" fmla="*/ 0 h 3221568"/>
              <a:gd name="connsiteX1" fmla="*/ 0 w 944033"/>
              <a:gd name="connsiteY1" fmla="*/ 3221568 h 3221568"/>
              <a:gd name="connsiteX0" fmla="*/ 1926166 w 1926166"/>
              <a:gd name="connsiteY0" fmla="*/ 0 h 1858435"/>
              <a:gd name="connsiteX1" fmla="*/ 0 w 1926166"/>
              <a:gd name="connsiteY1" fmla="*/ 1858435 h 1858435"/>
              <a:gd name="connsiteX0" fmla="*/ 1926166 w 1926166"/>
              <a:gd name="connsiteY0" fmla="*/ 0 h 1858435"/>
              <a:gd name="connsiteX1" fmla="*/ 0 w 1926166"/>
              <a:gd name="connsiteY1" fmla="*/ 1858435 h 1858435"/>
              <a:gd name="connsiteX0" fmla="*/ 1960033 w 1960033"/>
              <a:gd name="connsiteY0" fmla="*/ 0 h 1955802"/>
              <a:gd name="connsiteX1" fmla="*/ 0 w 1960033"/>
              <a:gd name="connsiteY1" fmla="*/ 1955802 h 1955802"/>
              <a:gd name="csX0" fmla="*/ 2402394 w 2402394"/>
              <a:gd name="csY0" fmla="*/ 0 h 1983559"/>
              <a:gd name="csX1" fmla="*/ 0 w 2402394"/>
              <a:gd name="csY1" fmla="*/ 1983559 h 1983559"/>
              <a:gd name="csX0" fmla="*/ 2402394 w 2402394"/>
              <a:gd name="csY0" fmla="*/ 0 h 1984944"/>
              <a:gd name="csX1" fmla="*/ 0 w 2402394"/>
              <a:gd name="csY1" fmla="*/ 1983559 h 1984944"/>
              <a:gd name="csX0" fmla="*/ 2304046 w 2304046"/>
              <a:gd name="csY0" fmla="*/ 0 h 1984944"/>
              <a:gd name="csX1" fmla="*/ 0 w 2304046"/>
              <a:gd name="csY1" fmla="*/ 1983559 h 1984944"/>
              <a:gd name="csX0" fmla="*/ 2304046 w 2304046"/>
              <a:gd name="csY0" fmla="*/ 0 h 1983559"/>
              <a:gd name="csX1" fmla="*/ 0 w 2304046"/>
              <a:gd name="csY1" fmla="*/ 1983559 h 1983559"/>
              <a:gd name="csX0" fmla="*/ 2179472 w 2179472"/>
              <a:gd name="csY0" fmla="*/ 0 h 1983559"/>
              <a:gd name="csX1" fmla="*/ 0 w 2179472"/>
              <a:gd name="csY1" fmla="*/ 1983559 h 1983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179472" h="1983559">
                <a:moveTo>
                  <a:pt x="2179472" y="0"/>
                </a:moveTo>
                <a:cubicBezTo>
                  <a:pt x="1440049" y="8467"/>
                  <a:pt x="514139" y="1982412"/>
                  <a:pt x="0" y="198355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619CCD12-2CB2-C85F-02BF-FBF14E001A1B}"/>
              </a:ext>
            </a:extLst>
          </p:cNvPr>
          <p:cNvSpPr/>
          <p:nvPr/>
        </p:nvSpPr>
        <p:spPr>
          <a:xfrm>
            <a:off x="360811" y="1359045"/>
            <a:ext cx="2749218" cy="662241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Human resources:	&gt; 100 employees</a:t>
            </a:r>
          </a:p>
          <a:p>
            <a:pPr lvl="0"/>
            <a:r>
              <a:rPr lang="en-GB" sz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Experience:		&gt; 20 years</a:t>
            </a:r>
          </a:p>
          <a:p>
            <a:pPr lvl="0"/>
            <a:r>
              <a:rPr lang="en-GB" sz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Annual turnover:	~ 12 </a:t>
            </a:r>
            <a:r>
              <a:rPr lang="en-GB" sz="1200" noProof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mio</a:t>
            </a:r>
            <a:r>
              <a:rPr lang="en-GB" sz="12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€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8A8EE068-9536-CC6B-3917-07C392BF19BB}"/>
              </a:ext>
            </a:extLst>
          </p:cNvPr>
          <p:cNvSpPr/>
          <p:nvPr/>
        </p:nvSpPr>
        <p:spPr>
          <a:xfrm>
            <a:off x="360811" y="158987"/>
            <a:ext cx="7779827" cy="918686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GB" sz="2400" b="1" noProof="0">
                <a:solidFill>
                  <a:schemeClr val="accent1"/>
                </a:solidFill>
                <a:latin typeface="+mj-lt"/>
              </a:rPr>
              <a:t>BEST – Bioenergy and Sustainable Technologies</a:t>
            </a:r>
          </a:p>
          <a:p>
            <a:pPr lvl="0" algn="ctr"/>
            <a:r>
              <a:rPr lang="en-GB" sz="16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Research centre jointly addressing </a:t>
            </a:r>
            <a:r>
              <a:rPr lang="en-GB" sz="1600" noProof="0">
                <a:solidFill>
                  <a:schemeClr val="accent1"/>
                </a:solidFill>
                <a:latin typeface="+mj-lt"/>
              </a:rPr>
              <a:t>circular economy</a:t>
            </a:r>
            <a:r>
              <a:rPr lang="en-GB" sz="1600" noProof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&amp; </a:t>
            </a:r>
            <a:r>
              <a:rPr lang="en-GB" sz="1600" noProof="0">
                <a:solidFill>
                  <a:schemeClr val="accent1"/>
                </a:solidFill>
                <a:latin typeface="+mj-lt"/>
              </a:rPr>
              <a:t>renewable energy systems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AEAEF8F-6F33-6B6B-034F-3586E38191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955" y="1333139"/>
            <a:ext cx="2987214" cy="2083582"/>
          </a:xfrm>
          <a:prstGeom prst="rect">
            <a:avLst/>
          </a:prstGeom>
        </p:spPr>
      </p:pic>
      <p:pic>
        <p:nvPicPr>
          <p:cNvPr id="18" name="Grafik 17" descr="Ein Bild, das draußen, Himmel, Gebäude, Baum enthält.&#10;&#10;KI-generierte Inhalte können fehlerhaft sein.">
            <a:extLst>
              <a:ext uri="{FF2B5EF4-FFF2-40B4-BE49-F238E27FC236}">
                <a16:creationId xmlns:a16="http://schemas.microsoft.com/office/drawing/2014/main" id="{8CCE1461-B012-96F9-0C55-FF18674E7C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767" y="4123874"/>
            <a:ext cx="1795404" cy="890225"/>
          </a:xfrm>
          <a:prstGeom prst="rect">
            <a:avLst/>
          </a:prstGeom>
        </p:spPr>
      </p:pic>
      <p:pic>
        <p:nvPicPr>
          <p:cNvPr id="28" name="Grafik 27" descr="Ein Bild, das draußen, Architektur, Baum, Himmel enthält.&#10;&#10;KI-generierte Inhalte können fehlerhaft sein.">
            <a:extLst>
              <a:ext uri="{FF2B5EF4-FFF2-40B4-BE49-F238E27FC236}">
                <a16:creationId xmlns:a16="http://schemas.microsoft.com/office/drawing/2014/main" id="{33A51C0A-0769-0E30-9C27-E40DD99C28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5601" y="4121776"/>
            <a:ext cx="1795403" cy="891185"/>
          </a:xfrm>
          <a:prstGeom prst="rect">
            <a:avLst/>
          </a:prstGeom>
        </p:spPr>
      </p:pic>
      <p:pic>
        <p:nvPicPr>
          <p:cNvPr id="30" name="Grafik 29" descr="Ein Bild, das Himmel, draußen, Wolke, Architektur enthält.&#10;&#10;KI-generierte Inhalte können fehlerhaft sein.">
            <a:extLst>
              <a:ext uri="{FF2B5EF4-FFF2-40B4-BE49-F238E27FC236}">
                <a16:creationId xmlns:a16="http://schemas.microsoft.com/office/drawing/2014/main" id="{05207C6B-7E6F-9D3B-E013-19D67CD1E8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7"/>
          <a:stretch>
            <a:fillRect/>
          </a:stretch>
        </p:blipFill>
        <p:spPr>
          <a:xfrm>
            <a:off x="2461684" y="4121776"/>
            <a:ext cx="1795404" cy="900774"/>
          </a:xfrm>
          <a:prstGeom prst="rect">
            <a:avLst/>
          </a:prstGeom>
        </p:spPr>
      </p:pic>
      <p:pic>
        <p:nvPicPr>
          <p:cNvPr id="32" name="Grafik 31" descr="Ein Bild, das Text, Reklametafel, Screenshot, Stadt enthält.&#10;&#10;KI-generierte Inhalte können fehlerhaft sein.">
            <a:extLst>
              <a:ext uri="{FF2B5EF4-FFF2-40B4-BE49-F238E27FC236}">
                <a16:creationId xmlns:a16="http://schemas.microsoft.com/office/drawing/2014/main" id="{E3877FA6-EFC1-9C7C-DE6E-F616E92F44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29517" y="3780415"/>
            <a:ext cx="1803638" cy="123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32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BE8B-C2A9-103C-6112-3AC337D9D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F88AF980-ACB3-4EAD-15B0-F3442BAF0D2B}"/>
              </a:ext>
            </a:extLst>
          </p:cNvPr>
          <p:cNvSpPr/>
          <p:nvPr/>
        </p:nvSpPr>
        <p:spPr>
          <a:xfrm>
            <a:off x="6874933" y="1139594"/>
            <a:ext cx="2012400" cy="2883765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endParaRPr lang="en-GB" noProof="0">
              <a:solidFill>
                <a:schemeClr val="accent1"/>
              </a:solidFill>
            </a:endParaRPr>
          </a:p>
          <a:p>
            <a:pPr lvl="0" algn="ctr"/>
            <a:r>
              <a:rPr lang="en-GB" noProof="0">
                <a:solidFill>
                  <a:schemeClr val="accent1"/>
                </a:solidFill>
              </a:rPr>
              <a:t>Decentral energy and resource systems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DA4788-F6F7-85F0-33B1-6C51CFB971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3513" y="2609800"/>
            <a:ext cx="1815199" cy="857253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60F8160-601A-AD3C-475D-44800EE5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8BEC-6E02-3547-A69E-10DE4421DD98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BECB9DD-37EB-97BF-3B0C-1170E89E6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635" y="154505"/>
            <a:ext cx="7058024" cy="857253"/>
          </a:xfrm>
        </p:spPr>
        <p:txBody>
          <a:bodyPr/>
          <a:lstStyle/>
          <a:p>
            <a:pPr algn="ctr"/>
            <a:r>
              <a:rPr lang="en-GB" b="0" noProof="0"/>
              <a:t>5 challenges with one overall goal</a:t>
            </a:r>
            <a:br>
              <a:rPr lang="en-GB" b="0" noProof="0"/>
            </a:br>
            <a:r>
              <a:rPr lang="en-GB" b="0" noProof="0"/>
              <a:t> </a:t>
            </a:r>
            <a:r>
              <a:rPr lang="en-GB" noProof="0"/>
              <a:t>Changing the Carbon Game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9EB6DC0-6398-D632-2E9A-9DD5CBC8F7B6}"/>
              </a:ext>
            </a:extLst>
          </p:cNvPr>
          <p:cNvSpPr/>
          <p:nvPr/>
        </p:nvSpPr>
        <p:spPr>
          <a:xfrm>
            <a:off x="632066" y="3682928"/>
            <a:ext cx="2323253" cy="975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DB3E2349-5911-5D75-71D8-CFE030668604}"/>
              </a:ext>
            </a:extLst>
          </p:cNvPr>
          <p:cNvSpPr/>
          <p:nvPr/>
        </p:nvSpPr>
        <p:spPr>
          <a:xfrm>
            <a:off x="2463652" y="1139594"/>
            <a:ext cx="2012400" cy="2883766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endParaRPr lang="en-GB" sz="1600" noProof="0">
              <a:solidFill>
                <a:schemeClr val="tx1"/>
              </a:solidFill>
              <a:latin typeface="Bahnschrift SemiBold" panose="020B0502040204020203" pitchFamily="34" charset="0"/>
            </a:endParaRPr>
          </a:p>
          <a:p>
            <a:pPr lvl="0" algn="ctr"/>
            <a:r>
              <a:rPr lang="en-GB" sz="1600" noProof="0">
                <a:solidFill>
                  <a:schemeClr val="tx1"/>
                </a:solidFill>
              </a:rPr>
              <a:t>Carbon </a:t>
            </a:r>
            <a:r>
              <a:rPr lang="en-GB" sz="1600" noProof="0">
                <a:solidFill>
                  <a:schemeClr val="accent1"/>
                </a:solidFill>
              </a:rPr>
              <a:t>and material recycling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A98C07D2-AB57-0614-2DFA-CB822023EB5F}"/>
              </a:ext>
            </a:extLst>
          </p:cNvPr>
          <p:cNvSpPr/>
          <p:nvPr/>
        </p:nvSpPr>
        <p:spPr>
          <a:xfrm>
            <a:off x="258011" y="1139595"/>
            <a:ext cx="2012400" cy="2883765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endParaRPr lang="en-GB" noProof="0">
              <a:solidFill>
                <a:schemeClr val="accent1"/>
              </a:solidFill>
              <a:latin typeface="Bahnschrift SemiBold" panose="020B0502040204020203" pitchFamily="34" charset="0"/>
            </a:endParaRPr>
          </a:p>
          <a:p>
            <a:pPr lvl="0" algn="ctr"/>
            <a:r>
              <a:rPr lang="en-GB" noProof="0">
                <a:solidFill>
                  <a:schemeClr val="accent1"/>
                </a:solidFill>
              </a:rPr>
              <a:t>Fossil</a:t>
            </a:r>
            <a:r>
              <a:rPr lang="en-GB" noProof="0">
                <a:solidFill>
                  <a:schemeClr val="tx1"/>
                </a:solidFill>
              </a:rPr>
              <a:t> Carbon </a:t>
            </a:r>
            <a:r>
              <a:rPr lang="en-GB" noProof="0">
                <a:solidFill>
                  <a:schemeClr val="accent1"/>
                </a:solidFill>
              </a:rPr>
              <a:t>substitution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2F3F8D3-DC22-CCC3-AF2D-FE14A5FCB8BD}"/>
              </a:ext>
            </a:extLst>
          </p:cNvPr>
          <p:cNvSpPr/>
          <p:nvPr/>
        </p:nvSpPr>
        <p:spPr>
          <a:xfrm>
            <a:off x="4669293" y="1139594"/>
            <a:ext cx="2012400" cy="2883766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endParaRPr lang="en-GB" noProof="0">
              <a:solidFill>
                <a:schemeClr val="tx1"/>
              </a:solidFill>
              <a:latin typeface="Bahnschrift SemiBold" panose="020B0502040204020203" pitchFamily="34" charset="0"/>
            </a:endParaRPr>
          </a:p>
          <a:p>
            <a:pPr lvl="0" algn="ctr"/>
            <a:r>
              <a:rPr lang="en-GB" noProof="0">
                <a:solidFill>
                  <a:schemeClr val="tx1"/>
                </a:solidFill>
              </a:rPr>
              <a:t>CO</a:t>
            </a:r>
            <a:r>
              <a:rPr lang="en-GB" baseline="-25000" noProof="0">
                <a:solidFill>
                  <a:schemeClr val="tx1"/>
                </a:solidFill>
              </a:rPr>
              <a:t>2</a:t>
            </a:r>
            <a:r>
              <a:rPr lang="en-GB" noProof="0">
                <a:solidFill>
                  <a:schemeClr val="tx1"/>
                </a:solidFill>
              </a:rPr>
              <a:t> </a:t>
            </a:r>
            <a:r>
              <a:rPr lang="en-GB" noProof="0">
                <a:solidFill>
                  <a:schemeClr val="accent1"/>
                </a:solidFill>
              </a:rPr>
              <a:t>utilization and valorisation</a:t>
            </a:r>
          </a:p>
        </p:txBody>
      </p:sp>
      <p:pic>
        <p:nvPicPr>
          <p:cNvPr id="13" name="Grafik 12" descr="Ein Bild, das Fabrik, Gebäude, Industrie, Feuer enthält.&#10;&#10;KI-generierte Inhalte können fehlerhaft sein.">
            <a:extLst>
              <a:ext uri="{FF2B5EF4-FFF2-40B4-BE49-F238E27FC236}">
                <a16:creationId xmlns:a16="http://schemas.microsoft.com/office/drawing/2014/main" id="{C85E1257-F376-9067-05BA-2F755F8F5D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p:blipFill>
        <p:spPr>
          <a:xfrm>
            <a:off x="465153" y="2448280"/>
            <a:ext cx="1543648" cy="106996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A80226B-1481-FD43-A0A4-12D60E51C7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50400" y="2340000"/>
            <a:ext cx="1396800" cy="1363433"/>
          </a:xfrm>
          <a:prstGeom prst="rect">
            <a:avLst/>
          </a:prstGeom>
        </p:spPr>
      </p:pic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3480823E-DBCF-A3F5-0CAC-13DFDC1B389F}"/>
              </a:ext>
            </a:extLst>
          </p:cNvPr>
          <p:cNvGrpSpPr/>
          <p:nvPr/>
        </p:nvGrpSpPr>
        <p:grpSpPr>
          <a:xfrm>
            <a:off x="5012801" y="2311401"/>
            <a:ext cx="1344800" cy="1343316"/>
            <a:chOff x="5608321" y="308887"/>
            <a:chExt cx="786365" cy="785499"/>
          </a:xfrm>
        </p:grpSpPr>
        <p:sp>
          <p:nvSpPr>
            <p:cNvPr id="17" name="Pfeil: gebogen 16">
              <a:extLst>
                <a:ext uri="{FF2B5EF4-FFF2-40B4-BE49-F238E27FC236}">
                  <a16:creationId xmlns:a16="http://schemas.microsoft.com/office/drawing/2014/main" id="{72548315-1BB1-7A1A-B5EC-856C2919CF9D}"/>
                </a:ext>
              </a:extLst>
            </p:cNvPr>
            <p:cNvSpPr/>
            <p:nvPr/>
          </p:nvSpPr>
          <p:spPr>
            <a:xfrm>
              <a:off x="5608321" y="308887"/>
              <a:ext cx="786365" cy="682920"/>
            </a:xfrm>
            <a:prstGeom prst="circularArrow">
              <a:avLst>
                <a:gd name="adj1" fmla="val 12500"/>
                <a:gd name="adj2" fmla="val 1032445"/>
                <a:gd name="adj3" fmla="val 20457681"/>
                <a:gd name="adj4" fmla="val 11234241"/>
                <a:gd name="adj5" fmla="val 125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84D9F7A3-D627-CE65-2229-B57C861DAD20}"/>
                </a:ext>
              </a:extLst>
            </p:cNvPr>
            <p:cNvSpPr txBox="1"/>
            <p:nvPr/>
          </p:nvSpPr>
          <p:spPr>
            <a:xfrm>
              <a:off x="5678428" y="511156"/>
              <a:ext cx="650240" cy="34194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sz="32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</a:t>
              </a:r>
              <a:r>
                <a:rPr lang="en-GB" sz="3200" b="1" baseline="-25000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Pfeil: gebogen 26">
              <a:extLst>
                <a:ext uri="{FF2B5EF4-FFF2-40B4-BE49-F238E27FC236}">
                  <a16:creationId xmlns:a16="http://schemas.microsoft.com/office/drawing/2014/main" id="{2C86522E-D49D-F95B-391A-4BA4D750E2D1}"/>
                </a:ext>
              </a:extLst>
            </p:cNvPr>
            <p:cNvSpPr/>
            <p:nvPr/>
          </p:nvSpPr>
          <p:spPr>
            <a:xfrm rot="10800000">
              <a:off x="5608321" y="411466"/>
              <a:ext cx="786365" cy="682920"/>
            </a:xfrm>
            <a:prstGeom prst="circularArrow">
              <a:avLst>
                <a:gd name="adj1" fmla="val 12500"/>
                <a:gd name="adj2" fmla="val 1032445"/>
                <a:gd name="adj3" fmla="val 20457681"/>
                <a:gd name="adj4" fmla="val 11234241"/>
                <a:gd name="adj5" fmla="val 125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3735340E-7F45-B278-8661-2CF152D260C3}"/>
              </a:ext>
            </a:extLst>
          </p:cNvPr>
          <p:cNvSpPr/>
          <p:nvPr/>
        </p:nvSpPr>
        <p:spPr>
          <a:xfrm>
            <a:off x="689239" y="3780076"/>
            <a:ext cx="7766867" cy="1165831"/>
          </a:xfrm>
          <a:prstGeom prst="roundRect">
            <a:avLst>
              <a:gd name="adj" fmla="val 7407"/>
            </a:avLst>
          </a:prstGeom>
          <a:solidFill>
            <a:schemeClr val="bg1">
              <a:lumMod val="95000"/>
              <a:alpha val="9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noProof="0" dirty="0">
                <a:solidFill>
                  <a:schemeClr val="tx1"/>
                </a:solidFill>
              </a:rPr>
              <a:t>Increased automation through</a:t>
            </a:r>
          </a:p>
          <a:p>
            <a:pPr lvl="0" algn="ctr"/>
            <a:r>
              <a:rPr lang="en-GB" noProof="0" dirty="0">
                <a:solidFill>
                  <a:schemeClr val="tx1"/>
                </a:solidFill>
              </a:rPr>
              <a:t> </a:t>
            </a:r>
            <a:r>
              <a:rPr lang="en-GB" noProof="0" dirty="0">
                <a:solidFill>
                  <a:schemeClr val="accent1"/>
                </a:solidFill>
              </a:rPr>
              <a:t>Digitalisation and AI</a:t>
            </a:r>
            <a:endParaRPr lang="en-GB" sz="14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1" name="Content Placeholder 22">
            <a:extLst>
              <a:ext uri="{FF2B5EF4-FFF2-40B4-BE49-F238E27FC236}">
                <a16:creationId xmlns:a16="http://schemas.microsoft.com/office/drawing/2014/main" id="{2D155A9D-D4F8-E3EE-93AC-81BC0B736F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DFEBD4"/>
              </a:clrFrom>
              <a:clrTo>
                <a:srgbClr val="DFEB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6721" y="4115998"/>
            <a:ext cx="733942" cy="628197"/>
          </a:xfrm>
          <a:prstGeom prst="rect">
            <a:avLst/>
          </a:prstGeom>
        </p:spPr>
      </p:pic>
      <p:pic>
        <p:nvPicPr>
          <p:cNvPr id="32" name="Content Placeholder 22">
            <a:extLst>
              <a:ext uri="{FF2B5EF4-FFF2-40B4-BE49-F238E27FC236}">
                <a16:creationId xmlns:a16="http://schemas.microsoft.com/office/drawing/2014/main" id="{3A55A16C-94AD-D185-4811-C60221FFEF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DFEBD4"/>
              </a:clrFrom>
              <a:clrTo>
                <a:srgbClr val="DFEB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513" y="4114335"/>
            <a:ext cx="733942" cy="6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3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B60CD7ED-B61B-4782-8B76-4AB4C658331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4555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8" imgH="352" progId="TCLayout.ActiveDocument.1">
                  <p:embed/>
                </p:oleObj>
              </mc:Choice>
              <mc:Fallback>
                <p:oleObj name="think-cell Folie" r:id="rId4" imgW="348" imgH="352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B60CD7ED-B61B-4782-8B76-4AB4C65833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F4889167-3562-43BC-95F7-C673E6835061}"/>
              </a:ext>
            </a:extLst>
          </p:cNvPr>
          <p:cNvSpPr txBox="1">
            <a:spLocks/>
          </p:cNvSpPr>
          <p:nvPr/>
        </p:nvSpPr>
        <p:spPr>
          <a:xfrm>
            <a:off x="323679" y="1015293"/>
            <a:ext cx="5700193" cy="4025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6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7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Tx/>
            </a:pPr>
            <a:endParaRPr lang="en-GB" sz="1100" dirty="0"/>
          </a:p>
        </p:txBody>
      </p:sp>
      <p:sp>
        <p:nvSpPr>
          <p:cNvPr id="10" name="Titel 4">
            <a:extLst>
              <a:ext uri="{FF2B5EF4-FFF2-40B4-BE49-F238E27FC236}">
                <a16:creationId xmlns:a16="http://schemas.microsoft.com/office/drawing/2014/main" id="{FB7F4A97-ACD5-4282-87A1-C872D15F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/>
              <a:t>Unique R&amp;D infrastructure from lab to pilot and demonstration-scale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DF5E396-58DC-43EE-AA30-05E10EE66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56" y="1373189"/>
            <a:ext cx="5277643" cy="312638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Tx/>
            </a:pPr>
            <a:r>
              <a:rPr lang="en-GB" sz="1200" b="1" dirty="0">
                <a:solidFill>
                  <a:schemeClr val="accent1"/>
                </a:solidFill>
              </a:rPr>
              <a:t>Green Carbon Lab</a:t>
            </a:r>
          </a:p>
          <a:p>
            <a:pPr lvl="1">
              <a:spcBef>
                <a:spcPts val="0"/>
              </a:spcBef>
            </a:pPr>
            <a:r>
              <a:rPr lang="en-GB" sz="1100" dirty="0"/>
              <a:t>Pyrolysis system from Lab to Pilot scale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/>
              <a:t>Feedstock, process and product development and characterisation</a:t>
            </a:r>
            <a:endParaRPr lang="en-GB" sz="1200" b="1" dirty="0"/>
          </a:p>
          <a:p>
            <a:pPr>
              <a:spcBef>
                <a:spcPts val="0"/>
              </a:spcBef>
              <a:buClrTx/>
            </a:pPr>
            <a:r>
              <a:rPr lang="en-GB" sz="1200" b="1" dirty="0" err="1">
                <a:solidFill>
                  <a:schemeClr val="accent1"/>
                </a:solidFill>
              </a:rPr>
              <a:t>Syngasplattform</a:t>
            </a:r>
            <a:r>
              <a:rPr lang="en-GB" sz="1200" b="1" dirty="0">
                <a:solidFill>
                  <a:schemeClr val="accent1"/>
                </a:solidFill>
              </a:rPr>
              <a:t> Vienna</a:t>
            </a:r>
          </a:p>
          <a:p>
            <a:pPr lvl="1">
              <a:spcBef>
                <a:spcPts val="0"/>
              </a:spcBef>
            </a:pPr>
            <a:r>
              <a:rPr lang="en-GB" sz="1100" dirty="0"/>
              <a:t>1 MW Syngas producer for biomass, residues and waste fractions</a:t>
            </a:r>
          </a:p>
          <a:p>
            <a:pPr lvl="1">
              <a:spcBef>
                <a:spcPts val="0"/>
              </a:spcBef>
            </a:pPr>
            <a:r>
              <a:rPr lang="en-GB" sz="1100" dirty="0"/>
              <a:t>Barrel / day Fischer-</a:t>
            </a:r>
            <a:r>
              <a:rPr lang="en-GB" sz="1100" dirty="0" err="1"/>
              <a:t>Tropsch</a:t>
            </a:r>
            <a:r>
              <a:rPr lang="en-GB" sz="1100" dirty="0"/>
              <a:t> Pilot (~ 250 kW)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/>
              <a:t>Coupled synthesis technologies (FT, mixed alcohols, …) in lab scale</a:t>
            </a:r>
          </a:p>
          <a:p>
            <a:pPr>
              <a:spcBef>
                <a:spcPts val="0"/>
              </a:spcBef>
              <a:buClrTx/>
            </a:pPr>
            <a:r>
              <a:rPr lang="en-GB" sz="1200" b="1" dirty="0" err="1">
                <a:solidFill>
                  <a:schemeClr val="accent1"/>
                </a:solidFill>
              </a:rPr>
              <a:t>Biotechlab</a:t>
            </a:r>
            <a:endParaRPr lang="en-GB" sz="1200" b="1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r>
              <a:rPr lang="en-GB" sz="1100" dirty="0"/>
              <a:t>Fermentation systems in variable scale (Gas- and </a:t>
            </a:r>
            <a:r>
              <a:rPr lang="en-GB" sz="1100" dirty="0" err="1"/>
              <a:t>electrofermentation</a:t>
            </a:r>
            <a:r>
              <a:rPr lang="en-GB" sz="1100" dirty="0"/>
              <a:t>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/>
              <a:t>Lab- and pilot systems for development of algal based biorefineries</a:t>
            </a:r>
          </a:p>
          <a:p>
            <a:pPr>
              <a:spcBef>
                <a:spcPts val="0"/>
              </a:spcBef>
              <a:buClrTx/>
            </a:pPr>
            <a:r>
              <a:rPr lang="en-GB" sz="1200" b="1" dirty="0">
                <a:solidFill>
                  <a:schemeClr val="accent1"/>
                </a:solidFill>
              </a:rPr>
              <a:t>Microgrid Lab</a:t>
            </a:r>
          </a:p>
          <a:p>
            <a:pPr lvl="1">
              <a:spcBef>
                <a:spcPts val="0"/>
              </a:spcBef>
            </a:pPr>
            <a:r>
              <a:rPr lang="en-GB" sz="1100" dirty="0"/>
              <a:t>Biomass boiler, heat pump, absorption cooling, buffer storage</a:t>
            </a:r>
          </a:p>
          <a:p>
            <a:pPr lvl="1">
              <a:spcBef>
                <a:spcPts val="0"/>
              </a:spcBef>
            </a:pPr>
            <a:r>
              <a:rPr lang="en-GB" sz="1100" dirty="0"/>
              <a:t>PV and battery, charging station, (H</a:t>
            </a:r>
            <a:r>
              <a:rPr lang="en-GB" sz="1100" baseline="-25000" dirty="0"/>
              <a:t>2</a:t>
            </a:r>
            <a:r>
              <a:rPr lang="en-GB" sz="1100" dirty="0"/>
              <a:t> infrastructure currently in planning)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1100" dirty="0"/>
              <a:t>Testing environment for holistic controls</a:t>
            </a:r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F529248-A453-4D20-A1B3-EAB312BA6B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184" y="1015293"/>
            <a:ext cx="2972371" cy="3484279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10FBAEB7-16EB-4EB4-97BA-5BEA903B7143}"/>
              </a:ext>
            </a:extLst>
          </p:cNvPr>
          <p:cNvCxnSpPr>
            <a:cxnSpLocks/>
            <a:endCxn id="9" idx="2"/>
          </p:cNvCxnSpPr>
          <p:nvPr/>
        </p:nvCxnSpPr>
        <p:spPr>
          <a:xfrm flipH="1">
            <a:off x="7393370" y="1015293"/>
            <a:ext cx="4958" cy="3484279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C2E7158F-59EE-4455-9496-631140ECC974}"/>
              </a:ext>
            </a:extLst>
          </p:cNvPr>
          <p:cNvCxnSpPr>
            <a:cxnSpLocks/>
          </p:cNvCxnSpPr>
          <p:nvPr/>
        </p:nvCxnSpPr>
        <p:spPr>
          <a:xfrm>
            <a:off x="5907184" y="2182091"/>
            <a:ext cx="2972371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2B1D5E0A-EA87-4E50-8017-A368ADE6ADBD}"/>
              </a:ext>
            </a:extLst>
          </p:cNvPr>
          <p:cNvCxnSpPr>
            <a:cxnSpLocks/>
          </p:cNvCxnSpPr>
          <p:nvPr/>
        </p:nvCxnSpPr>
        <p:spPr>
          <a:xfrm>
            <a:off x="5907184" y="3332019"/>
            <a:ext cx="2972371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4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B59944-96AC-DD91-57FF-5D33A482B61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823570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B66B847F-31D3-4D82-9424-315D37E2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Hands-on </a:t>
            </a:r>
            <a:r>
              <a:rPr lang="en-US" dirty="0" err="1"/>
              <a:t>GreenCarbon</a:t>
            </a:r>
            <a:r>
              <a:rPr lang="en-US" dirty="0"/>
              <a:t> &amp; Energy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GreenCarbon</a:t>
            </a:r>
            <a:r>
              <a:rPr lang="en-US" dirty="0"/>
              <a:t> Lab @ BEST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5153B31B-F8E6-4E30-A9B8-560D2B92F00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07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9" imgH="350" progId="TCLayout.ActiveDocument.1">
                  <p:embed/>
                </p:oleObj>
              </mc:Choice>
              <mc:Fallback>
                <p:oleObj name="think-cell Foli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" name="Rechteck 119">
            <a:extLst>
              <a:ext uri="{FF2B5EF4-FFF2-40B4-BE49-F238E27FC236}">
                <a16:creationId xmlns:a16="http://schemas.microsoft.com/office/drawing/2014/main" id="{17B2C7D2-422B-752B-204D-2B8653F4E1C5}"/>
              </a:ext>
            </a:extLst>
          </p:cNvPr>
          <p:cNvSpPr/>
          <p:nvPr/>
        </p:nvSpPr>
        <p:spPr>
          <a:xfrm>
            <a:off x="8229600" y="123342"/>
            <a:ext cx="715297" cy="738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508"/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A7793BE6-7835-6171-172B-FEC82C0D13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945"/>
          <a:stretch>
            <a:fillRect/>
          </a:stretch>
        </p:blipFill>
        <p:spPr>
          <a:xfrm>
            <a:off x="3673650" y="3362053"/>
            <a:ext cx="2162605" cy="174798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cxnSp>
        <p:nvCxnSpPr>
          <p:cNvPr id="3" name="Gerader Verbinder 3">
            <a:extLst>
              <a:ext uri="{FF2B5EF4-FFF2-40B4-BE49-F238E27FC236}">
                <a16:creationId xmlns:a16="http://schemas.microsoft.com/office/drawing/2014/main" id="{7CAC0998-111E-58EC-B2DC-D95731812FAD}"/>
              </a:ext>
            </a:extLst>
          </p:cNvPr>
          <p:cNvCxnSpPr>
            <a:cxnSpLocks/>
          </p:cNvCxnSpPr>
          <p:nvPr/>
        </p:nvCxnSpPr>
        <p:spPr bwMode="gray">
          <a:xfrm>
            <a:off x="0" y="2706221"/>
            <a:ext cx="9144000" cy="0"/>
          </a:xfrm>
          <a:prstGeom prst="line">
            <a:avLst/>
          </a:prstGeom>
          <a:noFill/>
          <a:ln w="6350" cap="rnd" cmpd="sng" algn="ctr">
            <a:solidFill>
              <a:schemeClr val="accent5"/>
            </a:solidFill>
            <a:prstDash val="solid"/>
          </a:ln>
          <a:effectLst/>
        </p:spPr>
      </p:cxnSp>
      <p:sp>
        <p:nvSpPr>
          <p:cNvPr id="68" name="Rechteck 67">
            <a:extLst>
              <a:ext uri="{FF2B5EF4-FFF2-40B4-BE49-F238E27FC236}">
                <a16:creationId xmlns:a16="http://schemas.microsoft.com/office/drawing/2014/main" id="{6A4CEBF1-F3AA-616B-DE23-D636FB55D923}"/>
              </a:ext>
            </a:extLst>
          </p:cNvPr>
          <p:cNvSpPr/>
          <p:nvPr/>
        </p:nvSpPr>
        <p:spPr>
          <a:xfrm>
            <a:off x="52572" y="2065355"/>
            <a:ext cx="9091428" cy="13261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2"/>
              </a:solidFill>
            </a:endParaRPr>
          </a:p>
        </p:txBody>
      </p:sp>
      <p:sp>
        <p:nvSpPr>
          <p:cNvPr id="59" name="Rechteck: abgerundete Ecken 58">
            <a:extLst>
              <a:ext uri="{FF2B5EF4-FFF2-40B4-BE49-F238E27FC236}">
                <a16:creationId xmlns:a16="http://schemas.microsoft.com/office/drawing/2014/main" id="{8391182E-60B9-0950-D058-21261A7D6C6D}"/>
              </a:ext>
            </a:extLst>
          </p:cNvPr>
          <p:cNvSpPr/>
          <p:nvPr/>
        </p:nvSpPr>
        <p:spPr>
          <a:xfrm>
            <a:off x="2766271" y="2484725"/>
            <a:ext cx="1449224" cy="45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batch-testing</a:t>
            </a:r>
          </a:p>
          <a:p>
            <a:pPr algn="ctr"/>
            <a:r>
              <a:rPr lang="en-US" sz="800" dirty="0"/>
              <a:t>process innovation</a:t>
            </a:r>
          </a:p>
        </p:txBody>
      </p:sp>
      <p:pic>
        <p:nvPicPr>
          <p:cNvPr id="63" name="Grafik 62">
            <a:extLst>
              <a:ext uri="{FF2B5EF4-FFF2-40B4-BE49-F238E27FC236}">
                <a16:creationId xmlns:a16="http://schemas.microsoft.com/office/drawing/2014/main" id="{773C2656-E555-F78D-DE94-100B5061AC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4386" y="687876"/>
            <a:ext cx="1796207" cy="1309028"/>
          </a:xfrm>
          <a:prstGeom prst="rect">
            <a:avLst/>
          </a:prstGeom>
        </p:spPr>
      </p:pic>
      <p:pic>
        <p:nvPicPr>
          <p:cNvPr id="27" name="Grafik 26" descr="Ein Bild, das Wand, Person, Im Haus, Techniker enthält.&#10;&#10;KI-generierte Inhalte können fehlerhaft sein.">
            <a:extLst>
              <a:ext uri="{FF2B5EF4-FFF2-40B4-BE49-F238E27FC236}">
                <a16:creationId xmlns:a16="http://schemas.microsoft.com/office/drawing/2014/main" id="{358C6D2E-6914-7320-9137-12B38CD1E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9980" y="3985266"/>
            <a:ext cx="1167184" cy="87461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862FB02-54E8-F80D-AB57-C78B20D3BB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1543" y="3617102"/>
            <a:ext cx="1289124" cy="625299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9A07AB8A-9AEF-ABDB-5774-2895CEA63A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1016" y="4332724"/>
            <a:ext cx="1326090" cy="616224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457A43FB-E329-7904-2CB5-262675067C5D}"/>
              </a:ext>
            </a:extLst>
          </p:cNvPr>
          <p:cNvSpPr txBox="1"/>
          <p:nvPr/>
        </p:nvSpPr>
        <p:spPr>
          <a:xfrm>
            <a:off x="2765651" y="2098400"/>
            <a:ext cx="2079194" cy="35394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88000" indent="-216000"/>
            <a:r>
              <a:rPr lang="en-US" sz="900" b="1" dirty="0"/>
              <a:t>GCL</a:t>
            </a:r>
            <a:r>
              <a:rPr lang="en-US" sz="900" b="1" baseline="20000" dirty="0">
                <a:solidFill>
                  <a:srgbClr val="1B913C"/>
                </a:solidFill>
              </a:rPr>
              <a:t>Flex</a:t>
            </a:r>
            <a:r>
              <a:rPr lang="en-US" sz="900" b="1" dirty="0"/>
              <a:t>400 lab-scale batch reactor </a:t>
            </a:r>
          </a:p>
          <a:p>
            <a:pPr marL="288000" indent="-216000"/>
            <a:r>
              <a:rPr lang="en-US" sz="800" dirty="0"/>
              <a:t>sample size 400 g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6495B5EB-94AA-7D24-616A-1932C37D59C8}"/>
              </a:ext>
            </a:extLst>
          </p:cNvPr>
          <p:cNvSpPr txBox="1"/>
          <p:nvPr/>
        </p:nvSpPr>
        <p:spPr>
          <a:xfrm>
            <a:off x="560376" y="2984690"/>
            <a:ext cx="1121002" cy="35394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88000" indent="-216000"/>
            <a:r>
              <a:rPr lang="en-US" sz="900" b="1" dirty="0"/>
              <a:t>Laboratory</a:t>
            </a:r>
            <a:endParaRPr lang="en-US" sz="800" dirty="0"/>
          </a:p>
          <a:p>
            <a:pPr marL="288000" indent="-216000"/>
            <a:r>
              <a:rPr lang="en-US" sz="800" dirty="0"/>
              <a:t>sample size 50 mg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190B71A2-AF95-B4B9-A55F-1AC06DA95DDB}"/>
              </a:ext>
            </a:extLst>
          </p:cNvPr>
          <p:cNvSpPr/>
          <p:nvPr/>
        </p:nvSpPr>
        <p:spPr>
          <a:xfrm>
            <a:off x="3608055" y="3390006"/>
            <a:ext cx="268870" cy="309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508"/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1FC2EBB6-E752-948D-935B-9A75D2FCFEE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926" t="3729" r="3154" b="6215"/>
          <a:stretch>
            <a:fillRect/>
          </a:stretch>
        </p:blipFill>
        <p:spPr>
          <a:xfrm>
            <a:off x="6000849" y="3977354"/>
            <a:ext cx="768660" cy="1093905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75F2A162-657A-6A96-1D5F-ED24F3E8C62E}"/>
              </a:ext>
            </a:extLst>
          </p:cNvPr>
          <p:cNvSpPr txBox="1"/>
          <p:nvPr/>
        </p:nvSpPr>
        <p:spPr>
          <a:xfrm>
            <a:off x="4916572" y="2985260"/>
            <a:ext cx="1852937" cy="35394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88000" indent="-216000">
              <a:buClr>
                <a:srgbClr val="1B913C"/>
              </a:buClr>
            </a:pPr>
            <a:r>
              <a:rPr lang="en-US" sz="900" b="1" dirty="0"/>
              <a:t>GCL</a:t>
            </a:r>
            <a:r>
              <a:rPr lang="en-US" sz="1000" b="1" baseline="20000" dirty="0">
                <a:solidFill>
                  <a:srgbClr val="1B913C"/>
                </a:solidFill>
              </a:rPr>
              <a:t>Pyro</a:t>
            </a:r>
            <a:r>
              <a:rPr lang="en-US" sz="900" b="1" dirty="0"/>
              <a:t>2k continuous lab unit</a:t>
            </a:r>
            <a:endParaRPr lang="en-US" sz="800" b="1" dirty="0"/>
          </a:p>
          <a:p>
            <a:pPr marL="288000" indent="-216000">
              <a:buClr>
                <a:srgbClr val="1B913C"/>
              </a:buClr>
            </a:pPr>
            <a:r>
              <a:rPr lang="en-US" sz="800" dirty="0"/>
              <a:t>2 kg/h input capacity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E1322B6-FD28-B500-7002-0DBA1EEA864F}"/>
              </a:ext>
            </a:extLst>
          </p:cNvPr>
          <p:cNvSpPr txBox="1"/>
          <p:nvPr/>
        </p:nvSpPr>
        <p:spPr>
          <a:xfrm>
            <a:off x="4719484" y="4770201"/>
            <a:ext cx="9062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mass-, energy-, carbon-balance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2D83D857-8120-CB9A-F2F0-AB35B556F06F}"/>
              </a:ext>
            </a:extLst>
          </p:cNvPr>
          <p:cNvSpPr txBox="1"/>
          <p:nvPr/>
        </p:nvSpPr>
        <p:spPr>
          <a:xfrm>
            <a:off x="6988242" y="3514864"/>
            <a:ext cx="13716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u="sng" dirty="0">
                <a:solidFill>
                  <a:schemeClr val="accent4">
                    <a:lumMod val="75000"/>
                  </a:schemeClr>
                </a:solidFill>
              </a:rPr>
              <a:t>defined</a:t>
            </a:r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 residence time, temperature, atmosphere</a:t>
            </a:r>
          </a:p>
        </p:txBody>
      </p:sp>
      <p:pic>
        <p:nvPicPr>
          <p:cNvPr id="52" name="Grafik 51">
            <a:extLst>
              <a:ext uri="{FF2B5EF4-FFF2-40B4-BE49-F238E27FC236}">
                <a16:creationId xmlns:a16="http://schemas.microsoft.com/office/drawing/2014/main" id="{87D6F192-2A07-C1C8-3F24-2F5AD98B934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2058" y="880194"/>
            <a:ext cx="1297699" cy="116389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id="{931762E6-8D13-DC81-5240-A0DC3B066946}"/>
              </a:ext>
            </a:extLst>
          </p:cNvPr>
          <p:cNvSpPr txBox="1"/>
          <p:nvPr/>
        </p:nvSpPr>
        <p:spPr>
          <a:xfrm>
            <a:off x="7138061" y="2096681"/>
            <a:ext cx="1953367" cy="35394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88000" indent="-216000">
              <a:buClr>
                <a:srgbClr val="1B913C"/>
              </a:buClr>
            </a:pPr>
            <a:r>
              <a:rPr lang="en-US" sz="900" b="1" dirty="0"/>
              <a:t>GCL</a:t>
            </a:r>
            <a:r>
              <a:rPr lang="en-US" sz="1000" b="1" baseline="20000" dirty="0">
                <a:solidFill>
                  <a:srgbClr val="1B913C"/>
                </a:solidFill>
              </a:rPr>
              <a:t>Pyro</a:t>
            </a:r>
            <a:r>
              <a:rPr lang="en-US" sz="900" b="1" dirty="0"/>
              <a:t>90k continuous pilot unit</a:t>
            </a:r>
            <a:endParaRPr lang="en-US" sz="800" b="1" dirty="0"/>
          </a:p>
          <a:p>
            <a:pPr marL="288000" indent="-216000">
              <a:buClr>
                <a:srgbClr val="1B913C"/>
              </a:buClr>
            </a:pPr>
            <a:r>
              <a:rPr lang="en-US" sz="800" dirty="0"/>
              <a:t>90 kg/h input capacity</a:t>
            </a:r>
          </a:p>
        </p:txBody>
      </p:sp>
      <p:pic>
        <p:nvPicPr>
          <p:cNvPr id="56" name="Grafik 55">
            <a:extLst>
              <a:ext uri="{FF2B5EF4-FFF2-40B4-BE49-F238E27FC236}">
                <a16:creationId xmlns:a16="http://schemas.microsoft.com/office/drawing/2014/main" id="{D810F0BA-75F1-40F5-00C7-5FF7E0E88E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8164" y="878222"/>
            <a:ext cx="1745836" cy="1163890"/>
          </a:xfrm>
          <a:prstGeom prst="rect">
            <a:avLst/>
          </a:prstGeom>
        </p:spPr>
      </p:pic>
      <p:sp>
        <p:nvSpPr>
          <p:cNvPr id="58" name="Rechteck: abgerundete Ecken 57">
            <a:extLst>
              <a:ext uri="{FF2B5EF4-FFF2-40B4-BE49-F238E27FC236}">
                <a16:creationId xmlns:a16="http://schemas.microsoft.com/office/drawing/2014/main" id="{AB7778EA-68EF-0E9B-47BB-D8834FCFC9ED}"/>
              </a:ext>
            </a:extLst>
          </p:cNvPr>
          <p:cNvSpPr/>
          <p:nvPr/>
        </p:nvSpPr>
        <p:spPr>
          <a:xfrm>
            <a:off x="576655" y="2485427"/>
            <a:ext cx="1449224" cy="45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feedstock analyses</a:t>
            </a:r>
          </a:p>
          <a:p>
            <a:pPr algn="ctr"/>
            <a:r>
              <a:rPr lang="en-US" sz="800" dirty="0"/>
              <a:t>pre-testing</a:t>
            </a:r>
          </a:p>
        </p:txBody>
      </p:sp>
      <p:sp>
        <p:nvSpPr>
          <p:cNvPr id="60" name="Rechteck: abgerundete Ecken 59">
            <a:extLst>
              <a:ext uri="{FF2B5EF4-FFF2-40B4-BE49-F238E27FC236}">
                <a16:creationId xmlns:a16="http://schemas.microsoft.com/office/drawing/2014/main" id="{00A3F0C8-DBC4-5BFC-8833-D0FC91ED4267}"/>
              </a:ext>
            </a:extLst>
          </p:cNvPr>
          <p:cNvSpPr/>
          <p:nvPr/>
        </p:nvSpPr>
        <p:spPr>
          <a:xfrm>
            <a:off x="4955889" y="2484725"/>
            <a:ext cx="1449224" cy="4500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feasibility</a:t>
            </a:r>
          </a:p>
          <a:p>
            <a:pPr algn="ctr"/>
            <a:r>
              <a:rPr lang="en-US" sz="800" dirty="0"/>
              <a:t>process optimization </a:t>
            </a:r>
          </a:p>
          <a:p>
            <a:pPr algn="ctr"/>
            <a:r>
              <a:rPr lang="en-US" sz="800" dirty="0"/>
              <a:t>Green Carbon design</a:t>
            </a:r>
          </a:p>
        </p:txBody>
      </p:sp>
      <p:sp>
        <p:nvSpPr>
          <p:cNvPr id="61" name="Rechteck: abgerundete Ecken 60">
            <a:extLst>
              <a:ext uri="{FF2B5EF4-FFF2-40B4-BE49-F238E27FC236}">
                <a16:creationId xmlns:a16="http://schemas.microsoft.com/office/drawing/2014/main" id="{3F6E3F04-BEC1-01C2-7DA8-49A3FBD25C1B}"/>
              </a:ext>
            </a:extLst>
          </p:cNvPr>
          <p:cNvSpPr/>
          <p:nvPr/>
        </p:nvSpPr>
        <p:spPr>
          <a:xfrm>
            <a:off x="7145507" y="2481150"/>
            <a:ext cx="1449224" cy="46340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scale-up validation </a:t>
            </a:r>
            <a:r>
              <a:rPr lang="en-US" sz="800" dirty="0"/>
              <a:t>application test batches</a:t>
            </a:r>
          </a:p>
          <a:p>
            <a:pPr algn="ctr"/>
            <a:r>
              <a:rPr lang="en-US" sz="800" dirty="0"/>
              <a:t>integration, demonstration</a:t>
            </a:r>
          </a:p>
        </p:txBody>
      </p:sp>
      <p:sp>
        <p:nvSpPr>
          <p:cNvPr id="67" name="Title 4">
            <a:extLst>
              <a:ext uri="{FF2B5EF4-FFF2-40B4-BE49-F238E27FC236}">
                <a16:creationId xmlns:a16="http://schemas.microsoft.com/office/drawing/2014/main" id="{9FB592A4-22E7-B674-BD33-D306A51A3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00" y="193933"/>
            <a:ext cx="7927200" cy="738664"/>
          </a:xfrm>
        </p:spPr>
        <p:txBody>
          <a:bodyPr vert="horz"/>
          <a:lstStyle/>
          <a:p>
            <a:r>
              <a:rPr lang="en-US" dirty="0"/>
              <a:t>Application-oriented research infrastructure in BEST´s </a:t>
            </a:r>
            <a:r>
              <a:rPr lang="en-US" dirty="0" err="1"/>
              <a:t>GreenCarbon</a:t>
            </a:r>
            <a:r>
              <a:rPr lang="en-US" dirty="0"/>
              <a:t> Lab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88C9F230-B775-EEEE-B0AB-ED80F4F1FDCE}"/>
              </a:ext>
            </a:extLst>
          </p:cNvPr>
          <p:cNvSpPr txBox="1"/>
          <p:nvPr/>
        </p:nvSpPr>
        <p:spPr>
          <a:xfrm>
            <a:off x="7176720" y="4771483"/>
            <a:ext cx="9127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accent4">
                    <a:lumMod val="75000"/>
                  </a:schemeClr>
                </a:solidFill>
              </a:rPr>
              <a:t>Bio-oil fractionation</a:t>
            </a:r>
          </a:p>
        </p:txBody>
      </p:sp>
      <p:cxnSp>
        <p:nvCxnSpPr>
          <p:cNvPr id="72" name="Verbinder: gekrümmt 71">
            <a:extLst>
              <a:ext uri="{FF2B5EF4-FFF2-40B4-BE49-F238E27FC236}">
                <a16:creationId xmlns:a16="http://schemas.microsoft.com/office/drawing/2014/main" id="{A0528064-A1A3-6482-2697-66AC0FC47AB6}"/>
              </a:ext>
            </a:extLst>
          </p:cNvPr>
          <p:cNvCxnSpPr>
            <a:cxnSpLocks/>
            <a:stCxn id="46" idx="0"/>
          </p:cNvCxnSpPr>
          <p:nvPr/>
        </p:nvCxnSpPr>
        <p:spPr>
          <a:xfrm rot="16200000" flipV="1">
            <a:off x="4897566" y="4495141"/>
            <a:ext cx="294066" cy="25605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4" name="Verbinder: gekrümmt 83">
            <a:extLst>
              <a:ext uri="{FF2B5EF4-FFF2-40B4-BE49-F238E27FC236}">
                <a16:creationId xmlns:a16="http://schemas.microsoft.com/office/drawing/2014/main" id="{9ECBBA07-FF7A-D597-6C61-05D21877EC36}"/>
              </a:ext>
            </a:extLst>
          </p:cNvPr>
          <p:cNvCxnSpPr>
            <a:cxnSpLocks/>
            <a:stCxn id="70" idx="1"/>
            <a:endCxn id="44" idx="3"/>
          </p:cNvCxnSpPr>
          <p:nvPr/>
        </p:nvCxnSpPr>
        <p:spPr>
          <a:xfrm rot="10800000">
            <a:off x="6769510" y="4524308"/>
            <a:ext cx="407211" cy="41645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3" name="Verbinder: gekrümmt 92">
            <a:extLst>
              <a:ext uri="{FF2B5EF4-FFF2-40B4-BE49-F238E27FC236}">
                <a16:creationId xmlns:a16="http://schemas.microsoft.com/office/drawing/2014/main" id="{F73613F0-40B4-E7FE-25EE-2E23ED700F24}"/>
              </a:ext>
            </a:extLst>
          </p:cNvPr>
          <p:cNvCxnSpPr>
            <a:cxnSpLocks/>
            <a:stCxn id="48" idx="3"/>
          </p:cNvCxnSpPr>
          <p:nvPr/>
        </p:nvCxnSpPr>
        <p:spPr>
          <a:xfrm flipV="1">
            <a:off x="8359929" y="2395728"/>
            <a:ext cx="433568" cy="1288413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4" name="Verbinder: gekrümmt 93">
            <a:extLst>
              <a:ext uri="{FF2B5EF4-FFF2-40B4-BE49-F238E27FC236}">
                <a16:creationId xmlns:a16="http://schemas.microsoft.com/office/drawing/2014/main" id="{77DE4C00-90FC-BB57-BF14-37AABDEB9F93}"/>
              </a:ext>
            </a:extLst>
          </p:cNvPr>
          <p:cNvCxnSpPr>
            <a:cxnSpLocks/>
            <a:stCxn id="48" idx="1"/>
            <a:endCxn id="42" idx="3"/>
          </p:cNvCxnSpPr>
          <p:nvPr/>
        </p:nvCxnSpPr>
        <p:spPr>
          <a:xfrm rot="10800000" flipV="1">
            <a:off x="5836256" y="3684141"/>
            <a:ext cx="1151987" cy="551904"/>
          </a:xfrm>
          <a:prstGeom prst="curvedConnector3">
            <a:avLst>
              <a:gd name="adj1" fmla="val 92249"/>
            </a:avLst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357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42691-ABF4-C065-5BF0-8BB7D163B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E89BCB3-B4DD-A0B2-519D-B00AA3B289E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592" imgH="595" progId="TCLayout.ActiveDocument.1">
                  <p:embed/>
                </p:oleObj>
              </mc:Choice>
              <mc:Fallback>
                <p:oleObj name="think-cell Folie" r:id="rId3" imgW="592" imgH="59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E89BCB3-B4DD-A0B2-519D-B00AA3B289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Grafik 42">
            <a:extLst>
              <a:ext uri="{FF2B5EF4-FFF2-40B4-BE49-F238E27FC236}">
                <a16:creationId xmlns:a16="http://schemas.microsoft.com/office/drawing/2014/main" id="{B9533190-83CB-866F-4936-2C5109302C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459"/>
          <a:stretch>
            <a:fillRect/>
          </a:stretch>
        </p:blipFill>
        <p:spPr>
          <a:xfrm>
            <a:off x="624498" y="863600"/>
            <a:ext cx="7895004" cy="38763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DE9B4A6-2B5C-7D4F-A969-820042C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 fontScale="90000"/>
          </a:bodyPr>
          <a:lstStyle/>
          <a:p>
            <a:r>
              <a:rPr lang="en-US" dirty="0" err="1"/>
              <a:t>GreenCarbon</a:t>
            </a:r>
            <a:r>
              <a:rPr lang="en-US" dirty="0"/>
              <a:t> Lab – flex400</a:t>
            </a:r>
            <a:br>
              <a:rPr lang="en-US" dirty="0"/>
            </a:br>
            <a:r>
              <a:rPr lang="de-AT" sz="1800" dirty="0" err="1"/>
              <a:t>pyrolysis</a:t>
            </a:r>
            <a:r>
              <a:rPr lang="de-AT" sz="1800" dirty="0"/>
              <a:t> – </a:t>
            </a:r>
            <a:r>
              <a:rPr lang="de-AT" sz="1800" dirty="0" err="1"/>
              <a:t>gasification</a:t>
            </a:r>
            <a:r>
              <a:rPr lang="de-AT" sz="1800" dirty="0"/>
              <a:t> - </a:t>
            </a:r>
            <a:r>
              <a:rPr lang="de-AT" sz="1800" dirty="0" err="1"/>
              <a:t>combustion</a:t>
            </a:r>
            <a:br>
              <a:rPr lang="de-AT" sz="1800" dirty="0"/>
            </a:br>
            <a:endParaRPr lang="en-US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4F8D8C6-F10F-B4D9-25F2-34E49942FCB7}"/>
              </a:ext>
            </a:extLst>
          </p:cNvPr>
          <p:cNvSpPr txBox="1"/>
          <p:nvPr/>
        </p:nvSpPr>
        <p:spPr>
          <a:xfrm>
            <a:off x="5538346" y="1113913"/>
            <a:ext cx="3371668" cy="112338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400" b="1" dirty="0">
                <a:solidFill>
                  <a:schemeClr val="bg1"/>
                </a:solidFill>
                <a:latin typeface="+mj-lt"/>
              </a:rPr>
              <a:t>Batch </a:t>
            </a:r>
            <a:r>
              <a:rPr lang="de-AT" sz="1400" b="1" dirty="0" err="1">
                <a:solidFill>
                  <a:schemeClr val="bg1"/>
                </a:solidFill>
                <a:latin typeface="+mj-lt"/>
              </a:rPr>
              <a:t>reactor</a:t>
            </a:r>
            <a:endParaRPr lang="de-AT" sz="1400" b="1" dirty="0">
              <a:solidFill>
                <a:schemeClr val="bg1"/>
              </a:solidFill>
              <a:latin typeface="+mj-lt"/>
            </a:endParaRP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de-AT" sz="1200" dirty="0" err="1">
                <a:solidFill>
                  <a:schemeClr val="bg1"/>
                </a:solidFill>
                <a:latin typeface="+mj-lt"/>
              </a:rPr>
              <a:t>up</a:t>
            </a:r>
            <a:r>
              <a:rPr lang="de-AT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1200" dirty="0" err="1">
                <a:solidFill>
                  <a:schemeClr val="bg1"/>
                </a:solidFill>
                <a:latin typeface="+mj-lt"/>
              </a:rPr>
              <a:t>to</a:t>
            </a:r>
            <a:r>
              <a:rPr lang="de-AT" sz="1200" dirty="0">
                <a:solidFill>
                  <a:schemeClr val="bg1"/>
                </a:solidFill>
                <a:latin typeface="+mj-lt"/>
              </a:rPr>
              <a:t> 400g </a:t>
            </a:r>
            <a:r>
              <a:rPr lang="de-AT" sz="1200" dirty="0" err="1">
                <a:solidFill>
                  <a:schemeClr val="bg1"/>
                </a:solidFill>
                <a:latin typeface="+mj-lt"/>
              </a:rPr>
              <a:t>feedstock</a:t>
            </a:r>
            <a:endParaRPr lang="de-AT" sz="1200" dirty="0">
              <a:solidFill>
                <a:schemeClr val="bg1"/>
              </a:solidFill>
              <a:latin typeface="+mj-lt"/>
            </a:endParaRP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de-AT" sz="1200" dirty="0">
                <a:solidFill>
                  <a:schemeClr val="bg1"/>
                </a:solidFill>
                <a:latin typeface="+mj-lt"/>
              </a:rPr>
              <a:t>1000 °C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de-AT" sz="1200" dirty="0" err="1">
                <a:solidFill>
                  <a:schemeClr val="bg1"/>
                </a:solidFill>
                <a:latin typeface="+mj-lt"/>
              </a:rPr>
              <a:t>heating</a:t>
            </a:r>
            <a:r>
              <a:rPr lang="de-AT" sz="1200" dirty="0">
                <a:solidFill>
                  <a:schemeClr val="bg1"/>
                </a:solidFill>
                <a:latin typeface="+mj-lt"/>
              </a:rPr>
              <a:t> rate </a:t>
            </a:r>
            <a:r>
              <a:rPr lang="de-AT" sz="1200" dirty="0" err="1">
                <a:solidFill>
                  <a:schemeClr val="bg1"/>
                </a:solidFill>
                <a:latin typeface="+mj-lt"/>
              </a:rPr>
              <a:t>up</a:t>
            </a:r>
            <a:r>
              <a:rPr lang="de-AT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1200" dirty="0" err="1">
                <a:solidFill>
                  <a:schemeClr val="bg1"/>
                </a:solidFill>
                <a:latin typeface="+mj-lt"/>
              </a:rPr>
              <a:t>to</a:t>
            </a:r>
            <a:r>
              <a:rPr lang="de-AT" sz="1200" dirty="0">
                <a:solidFill>
                  <a:schemeClr val="bg1"/>
                </a:solidFill>
                <a:latin typeface="+mj-lt"/>
              </a:rPr>
              <a:t> 20°C/min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de-AT" sz="1200" dirty="0">
                <a:solidFill>
                  <a:schemeClr val="bg1"/>
                </a:solidFill>
                <a:latin typeface="+mj-lt"/>
              </a:rPr>
              <a:t>variable gas </a:t>
            </a:r>
            <a:r>
              <a:rPr lang="de-AT" sz="1200" dirty="0" err="1">
                <a:solidFill>
                  <a:schemeClr val="bg1"/>
                </a:solidFill>
                <a:latin typeface="+mj-lt"/>
              </a:rPr>
              <a:t>atmosphere</a:t>
            </a:r>
            <a:endParaRPr lang="de-AT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318E445-AA44-EB24-83C5-B7929B24F930}"/>
              </a:ext>
            </a:extLst>
          </p:cNvPr>
          <p:cNvSpPr txBox="1"/>
          <p:nvPr/>
        </p:nvSpPr>
        <p:spPr>
          <a:xfrm>
            <a:off x="536280" y="4501093"/>
            <a:ext cx="8071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feedstock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behaviour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first product samples – process innovation tests </a:t>
            </a:r>
          </a:p>
        </p:txBody>
      </p:sp>
    </p:spTree>
    <p:extLst>
      <p:ext uri="{BB962C8B-B14F-4D97-AF65-F5344CB8AC3E}">
        <p14:creationId xmlns:p14="http://schemas.microsoft.com/office/powerpoint/2010/main" val="759694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1B5593B4-424A-49A8-93FD-A546A31AFDE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12595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Grafik 19">
            <a:extLst>
              <a:ext uri="{FF2B5EF4-FFF2-40B4-BE49-F238E27FC236}">
                <a16:creationId xmlns:a16="http://schemas.microsoft.com/office/drawing/2014/main" id="{6E2FFBAA-3E14-4269-BE86-C577746B29E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079" y="842962"/>
            <a:ext cx="3348819" cy="28877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20F381A-B1F5-40D1-90DF-DF4F101BB01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712" y="3445334"/>
            <a:ext cx="2220624" cy="158947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1" name="Bogen 20">
            <a:extLst>
              <a:ext uri="{FF2B5EF4-FFF2-40B4-BE49-F238E27FC236}">
                <a16:creationId xmlns:a16="http://schemas.microsoft.com/office/drawing/2014/main" id="{42C2ABD6-D004-4212-A85A-FE08883AE212}"/>
              </a:ext>
            </a:extLst>
          </p:cNvPr>
          <p:cNvSpPr/>
          <p:nvPr/>
        </p:nvSpPr>
        <p:spPr>
          <a:xfrm rot="13407113">
            <a:off x="1280216" y="3832098"/>
            <a:ext cx="910800" cy="900000"/>
          </a:xfrm>
          <a:prstGeom prst="arc">
            <a:avLst>
              <a:gd name="adj1" fmla="val 16921199"/>
              <a:gd name="adj2" fmla="val 287331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headEnd type="triangle" w="med" len="med"/>
            <a:tailEnd type="triangle" w="med" len="med"/>
          </a:ln>
          <a:effectLst>
            <a:outerShdw blurRad="50800" dist="38100" dir="13500000" algn="b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EE1108C-DEC5-4487-84F4-0AA18039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56" y="414335"/>
            <a:ext cx="7058024" cy="857253"/>
          </a:xfrm>
        </p:spPr>
        <p:txBody>
          <a:bodyPr vert="horz"/>
          <a:lstStyle/>
          <a:p>
            <a:r>
              <a:rPr lang="en-US" dirty="0" err="1"/>
              <a:t>GreenCarbon</a:t>
            </a:r>
            <a:r>
              <a:rPr lang="en-US" dirty="0"/>
              <a:t> Lab – GCL</a:t>
            </a:r>
            <a:r>
              <a:rPr lang="en-US" baseline="-25000" dirty="0"/>
              <a:t>pyro</a:t>
            </a:r>
            <a:r>
              <a:rPr lang="en-US" dirty="0"/>
              <a:t>2k</a:t>
            </a:r>
          </a:p>
        </p:txBody>
      </p:sp>
      <p:pic>
        <p:nvPicPr>
          <p:cNvPr id="12" name="Picture 2" descr="IWB/EFRE">
            <a:extLst>
              <a:ext uri="{FF2B5EF4-FFF2-40B4-BE49-F238E27FC236}">
                <a16:creationId xmlns:a16="http://schemas.microsoft.com/office/drawing/2014/main" id="{E563880B-C57A-42F5-9492-C62FFF37D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5296" y="945452"/>
            <a:ext cx="2512195" cy="53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B9A303E2-CB01-4A74-8631-C11D2B6A858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906" y="1900424"/>
            <a:ext cx="4094498" cy="3071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20BB68CE-64B3-4797-9344-A2E2DB26C3C7}"/>
              </a:ext>
            </a:extLst>
          </p:cNvPr>
          <p:cNvSpPr txBox="1"/>
          <p:nvPr/>
        </p:nvSpPr>
        <p:spPr>
          <a:xfrm>
            <a:off x="6285295" y="1528457"/>
            <a:ext cx="2512195" cy="13696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Pyrolysis – Laboratory Plant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Electrically heated rotary kiln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0,5 – 1 kg char/h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3 temperature zones 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200° - 1100°C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Variable residence time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Defined gas atmospheres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E1BF594-D2FD-48ED-95DB-ACE64290CF61}"/>
              </a:ext>
            </a:extLst>
          </p:cNvPr>
          <p:cNvSpPr/>
          <p:nvPr/>
        </p:nvSpPr>
        <p:spPr>
          <a:xfrm>
            <a:off x="135354" y="744069"/>
            <a:ext cx="417605" cy="603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B359252C-A115-2101-22E2-B93FDB8AE6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447" b="98695" l="6548" r="92659">
                        <a14:foregroundMark x1="44048" y1="6525" x2="45437" y2="6525"/>
                        <a14:foregroundMark x1="6548" y1="80914" x2="6548" y2="80914"/>
                        <a14:foregroundMark x1="25000" y1="91354" x2="37698" y2="89886"/>
                        <a14:foregroundMark x1="92857" y1="80587" x2="89087" y2="88907"/>
                        <a14:foregroundMark x1="29167" y1="92007" x2="27778" y2="98858"/>
                        <a14:foregroundMark x1="7540" y1="82708" x2="7937" y2="86623"/>
                        <a14:foregroundMark x1="48016" y1="2447" x2="46230" y2="53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1478" y="2955415"/>
            <a:ext cx="1235830" cy="155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8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CD7AF02-8E06-4931-82E1-5311306033D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CD7AF02-8E06-4931-82E1-5311306033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B16F686F-3387-4950-922D-D15BC16556C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0510" y="2872899"/>
            <a:ext cx="2852447" cy="1601867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9EE1108C-DEC5-4487-84F4-0AA18039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56" y="414335"/>
            <a:ext cx="7058024" cy="857253"/>
          </a:xfrm>
        </p:spPr>
        <p:txBody>
          <a:bodyPr vert="horz" rIns="91440"/>
          <a:lstStyle/>
          <a:p>
            <a:r>
              <a:rPr lang="en-US" dirty="0" err="1"/>
              <a:t>GreenCarbon</a:t>
            </a:r>
            <a:r>
              <a:rPr lang="en-US" dirty="0"/>
              <a:t> Lab – GCL</a:t>
            </a:r>
            <a:r>
              <a:rPr lang="en-US" baseline="-25000" dirty="0"/>
              <a:t>pyro</a:t>
            </a:r>
            <a:r>
              <a:rPr lang="en-US" dirty="0"/>
              <a:t>90k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05B6F0B-E71D-496F-996F-BB9187EA4A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95" r="1493" b="2557"/>
          <a:stretch/>
        </p:blipFill>
        <p:spPr>
          <a:xfrm>
            <a:off x="4493941" y="827205"/>
            <a:ext cx="4615357" cy="2348804"/>
          </a:xfrm>
          <a:prstGeom prst="rect">
            <a:avLst/>
          </a:prstGeom>
        </p:spPr>
      </p:pic>
      <p:pic>
        <p:nvPicPr>
          <p:cNvPr id="11" name="Picture 2" descr="REW Regenis – Regenerative Energie, umweltschonend und effizient">
            <a:extLst>
              <a:ext uri="{FF2B5EF4-FFF2-40B4-BE49-F238E27FC236}">
                <a16:creationId xmlns:a16="http://schemas.microsoft.com/office/drawing/2014/main" id="{7355D5C8-924E-41E4-BAAE-DA645F93A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0216" y="2121814"/>
            <a:ext cx="1272356" cy="61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WB/EFRE">
            <a:extLst>
              <a:ext uri="{FF2B5EF4-FFF2-40B4-BE49-F238E27FC236}">
                <a16:creationId xmlns:a16="http://schemas.microsoft.com/office/drawing/2014/main" id="{E563880B-C57A-42F5-9492-C62FFF37D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0410" y="4415883"/>
            <a:ext cx="2917708" cy="62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E81E038-092B-4D74-B881-CBA45A337E3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788" y="1285134"/>
            <a:ext cx="2736000" cy="245388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A7E0EAD8-DD70-4CE6-AEC3-42C38FF3AD0A}"/>
              </a:ext>
            </a:extLst>
          </p:cNvPr>
          <p:cNvSpPr txBox="1"/>
          <p:nvPr/>
        </p:nvSpPr>
        <p:spPr>
          <a:xfrm>
            <a:off x="477556" y="3719272"/>
            <a:ext cx="2772000" cy="1292662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GCL</a:t>
            </a:r>
            <a:r>
              <a:rPr lang="en-US" sz="1200" baseline="-25000" dirty="0">
                <a:solidFill>
                  <a:schemeClr val="bg1"/>
                </a:solidFill>
                <a:latin typeface="+mj-lt"/>
              </a:rPr>
              <a:t>pyro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90k</a:t>
            </a:r>
          </a:p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Pyrolysis – Pilot Plant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25 – 30 kg char /h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3 temperature zones 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300° - 800°C</a:t>
            </a:r>
          </a:p>
          <a:p>
            <a:pPr marL="196850" indent="-1968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+mj-lt"/>
              </a:rPr>
              <a:t>Defined process conditions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B3C3BE7-0D08-4868-AAB0-C3BA24B4B63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3123" y="2943905"/>
            <a:ext cx="1539449" cy="205259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0766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3525DE3-A927-49F4-F822-965552354C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19989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525DE3-A927-49F4-F822-965552354C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1AE76098-50EA-14B6-2CB1-557A8941C6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6216" y="162875"/>
            <a:ext cx="743047" cy="687820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A515AC91-48D6-D0E8-AFB8-386B1786192A}"/>
              </a:ext>
            </a:extLst>
          </p:cNvPr>
          <p:cNvSpPr txBox="1"/>
          <p:nvPr/>
        </p:nvSpPr>
        <p:spPr>
          <a:xfrm>
            <a:off x="8133763" y="279667"/>
            <a:ext cx="11894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4</a:t>
            </a:r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B7141163-59BF-C27D-7C05-9FE3B0206212}"/>
              </a:ext>
            </a:extLst>
          </p:cNvPr>
          <p:cNvSpPr/>
          <p:nvPr/>
        </p:nvSpPr>
        <p:spPr>
          <a:xfrm>
            <a:off x="6896507" y="1404276"/>
            <a:ext cx="2133207" cy="1800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B7BE19DF-A32B-858D-A6AF-DA620F360DC8}"/>
              </a:ext>
            </a:extLst>
          </p:cNvPr>
          <p:cNvSpPr/>
          <p:nvPr/>
        </p:nvSpPr>
        <p:spPr>
          <a:xfrm>
            <a:off x="152792" y="3246889"/>
            <a:ext cx="2133207" cy="504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FCEABF3-D861-48E0-0816-174A2A846886}"/>
              </a:ext>
            </a:extLst>
          </p:cNvPr>
          <p:cNvSpPr txBox="1"/>
          <p:nvPr/>
        </p:nvSpPr>
        <p:spPr>
          <a:xfrm>
            <a:off x="1390048" y="279667"/>
            <a:ext cx="11894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1</a:t>
            </a: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D983A74F-0CC4-A27C-3369-8B171A7F324A}"/>
              </a:ext>
            </a:extLst>
          </p:cNvPr>
          <p:cNvSpPr/>
          <p:nvPr/>
        </p:nvSpPr>
        <p:spPr>
          <a:xfrm>
            <a:off x="152792" y="1404276"/>
            <a:ext cx="2133207" cy="1800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B60A071-C777-C9ED-5640-4D270DE52060}"/>
              </a:ext>
            </a:extLst>
          </p:cNvPr>
          <p:cNvSpPr txBox="1"/>
          <p:nvPr/>
        </p:nvSpPr>
        <p:spPr>
          <a:xfrm>
            <a:off x="152792" y="1632875"/>
            <a:ext cx="21332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Feedstock-Screening</a:t>
            </a:r>
          </a:p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Understanding the input defines the outcome</a:t>
            </a:r>
          </a:p>
          <a:p>
            <a:endParaRPr lang="en-US" sz="1100" dirty="0"/>
          </a:p>
          <a:p>
            <a:endParaRPr lang="en-US" sz="1100" b="1" dirty="0"/>
          </a:p>
          <a:p>
            <a:r>
              <a:rPr lang="en-US" sz="1200" b="1" dirty="0"/>
              <a:t>Labor</a:t>
            </a:r>
          </a:p>
          <a:p>
            <a:r>
              <a:rPr lang="en-US" sz="1050" dirty="0"/>
              <a:t>Feedstock analytics &amp; raw material checklist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09CEE9C-0EEE-4075-F95A-AFE58C112BCA}"/>
              </a:ext>
            </a:extLst>
          </p:cNvPr>
          <p:cNvSpPr txBox="1"/>
          <p:nvPr/>
        </p:nvSpPr>
        <p:spPr>
          <a:xfrm>
            <a:off x="3637953" y="279667"/>
            <a:ext cx="11894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2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2C11F926-B308-6C7F-04D3-883BB56222C1}"/>
              </a:ext>
            </a:extLst>
          </p:cNvPr>
          <p:cNvSpPr/>
          <p:nvPr/>
        </p:nvSpPr>
        <p:spPr>
          <a:xfrm>
            <a:off x="2400697" y="1404276"/>
            <a:ext cx="2133207" cy="1800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322AD5F-45C0-7C8C-1807-D261511A6D6D}"/>
              </a:ext>
            </a:extLst>
          </p:cNvPr>
          <p:cNvSpPr txBox="1"/>
          <p:nvPr/>
        </p:nvSpPr>
        <p:spPr>
          <a:xfrm>
            <a:off x="2400697" y="1632875"/>
            <a:ext cx="2133207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b="1" dirty="0"/>
              <a:t>Lab-Scale Feasibility Study</a:t>
            </a:r>
            <a:br>
              <a:rPr lang="en-US" sz="1400" b="1" dirty="0"/>
            </a:b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Small-scale real-world tests</a:t>
            </a:r>
          </a:p>
          <a:p>
            <a:endParaRPr lang="en-US" sz="1100" dirty="0"/>
          </a:p>
          <a:p>
            <a:endParaRPr lang="en-US" sz="1100" b="1" dirty="0"/>
          </a:p>
          <a:p>
            <a:r>
              <a:rPr lang="en-US" sz="1200" b="1" dirty="0"/>
              <a:t>GCL</a:t>
            </a:r>
            <a:r>
              <a:rPr lang="en-US" sz="1200" b="1" baseline="30000" dirty="0">
                <a:solidFill>
                  <a:schemeClr val="accent1"/>
                </a:solidFill>
              </a:rPr>
              <a:t>pyro</a:t>
            </a:r>
            <a:r>
              <a:rPr lang="en-US" sz="1200" b="1" dirty="0"/>
              <a:t>2k / GCL</a:t>
            </a:r>
            <a:r>
              <a:rPr lang="en-US" sz="1200" b="1" baseline="30000" dirty="0">
                <a:solidFill>
                  <a:schemeClr val="accent1"/>
                </a:solidFill>
              </a:rPr>
              <a:t>Flex</a:t>
            </a:r>
            <a:r>
              <a:rPr lang="en-US" sz="1200" b="1" dirty="0"/>
              <a:t>400</a:t>
            </a:r>
          </a:p>
          <a:p>
            <a:r>
              <a:rPr lang="en-US" sz="1050" dirty="0"/>
              <a:t>Mass-, Energy-, C-balance,</a:t>
            </a:r>
          </a:p>
          <a:p>
            <a:r>
              <a:rPr lang="en-US" sz="1050" dirty="0"/>
              <a:t>Biochar </a:t>
            </a:r>
            <a:r>
              <a:rPr lang="en-US" sz="1050" dirty="0" err="1"/>
              <a:t>characterisation</a:t>
            </a:r>
            <a:endParaRPr lang="en-US" sz="105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9ED7AEE-574E-53BA-5D8D-CEE8AA5F6657}"/>
              </a:ext>
            </a:extLst>
          </p:cNvPr>
          <p:cNvSpPr txBox="1"/>
          <p:nvPr/>
        </p:nvSpPr>
        <p:spPr>
          <a:xfrm>
            <a:off x="5885858" y="279667"/>
            <a:ext cx="11894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3</a:t>
            </a: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CBF1CF07-5DE8-F283-D0AE-B350C4CD3986}"/>
              </a:ext>
            </a:extLst>
          </p:cNvPr>
          <p:cNvSpPr/>
          <p:nvPr/>
        </p:nvSpPr>
        <p:spPr>
          <a:xfrm>
            <a:off x="4648602" y="1404276"/>
            <a:ext cx="2133207" cy="1800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CAFAA84-7D4F-64CB-37CF-D940E4F99F6D}"/>
              </a:ext>
            </a:extLst>
          </p:cNvPr>
          <p:cNvSpPr txBox="1"/>
          <p:nvPr/>
        </p:nvSpPr>
        <p:spPr>
          <a:xfrm>
            <a:off x="6920163" y="1632875"/>
            <a:ext cx="213320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b="1" dirty="0"/>
              <a:t>Regulations &amp; Integration </a:t>
            </a:r>
            <a:br>
              <a:rPr lang="en-US" sz="1400" b="1" dirty="0"/>
            </a:br>
            <a:r>
              <a:rPr lang="en-US" sz="1050" dirty="0">
                <a:solidFill>
                  <a:srgbClr val="3E3D2D"/>
                </a:solidFill>
              </a:rPr>
              <a:t>Understanding the regulatory and integration framework</a:t>
            </a:r>
          </a:p>
          <a:p>
            <a:endParaRPr lang="en-US" sz="1100" b="1" dirty="0"/>
          </a:p>
          <a:p>
            <a:r>
              <a:rPr lang="en-US" sz="1200" b="1" dirty="0"/>
              <a:t>Individual Consulting</a:t>
            </a:r>
          </a:p>
          <a:p>
            <a:r>
              <a:rPr lang="en-US" sz="1050" dirty="0"/>
              <a:t>Regulatory </a:t>
            </a:r>
            <a:r>
              <a:rPr lang="en-US" sz="1050" dirty="0" err="1"/>
              <a:t>requirments</a:t>
            </a:r>
            <a:r>
              <a:rPr lang="en-US" sz="1050" dirty="0"/>
              <a:t> &amp; Integration</a:t>
            </a:r>
          </a:p>
        </p:txBody>
      </p:sp>
      <p:pic>
        <p:nvPicPr>
          <p:cNvPr id="32" name="Grafik 31" descr="Ein Bild, das Person, Kleidung, Autoteile, Bautechnik enthält.&#10;&#10;KI-generierte Inhalte können fehlerhaft sein.">
            <a:extLst>
              <a:ext uri="{FF2B5EF4-FFF2-40B4-BE49-F238E27FC236}">
                <a16:creationId xmlns:a16="http://schemas.microsoft.com/office/drawing/2014/main" id="{A5DECCE1-0EF4-5AE4-1E9C-23F7C494A2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74281" y="3962252"/>
            <a:ext cx="1350000" cy="1012500"/>
          </a:xfrm>
          <a:prstGeom prst="rect">
            <a:avLst/>
          </a:prstGeom>
        </p:spPr>
      </p:pic>
      <p:pic>
        <p:nvPicPr>
          <p:cNvPr id="33" name="Grafik 32" descr="Ein Bild, das Wand, Person, Im Haus, Techniker enthält.&#10;&#10;KI-generierte Inhalte können fehlerhaft sein.">
            <a:extLst>
              <a:ext uri="{FF2B5EF4-FFF2-40B4-BE49-F238E27FC236}">
                <a16:creationId xmlns:a16="http://schemas.microsoft.com/office/drawing/2014/main" id="{A30731E8-93DA-E9E0-88D0-6C5C91C236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1801342" y="3962251"/>
            <a:ext cx="1350000" cy="1012502"/>
          </a:xfrm>
          <a:prstGeom prst="rect">
            <a:avLst/>
          </a:prstGeom>
        </p:spPr>
      </p:pic>
      <p:pic>
        <p:nvPicPr>
          <p:cNvPr id="34" name="Grafik 33" descr="Ein Bild, das Kleidung, Person, Im Haus, Bautechnik enthält.&#10;&#10;KI-generierte Inhalte können fehlerhaft sein.">
            <a:extLst>
              <a:ext uri="{FF2B5EF4-FFF2-40B4-BE49-F238E27FC236}">
                <a16:creationId xmlns:a16="http://schemas.microsoft.com/office/drawing/2014/main" id="{221C74DD-9C5B-426A-B9BE-1592ABB983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67" y="3793503"/>
            <a:ext cx="1800000" cy="1349999"/>
          </a:xfrm>
          <a:prstGeom prst="rect">
            <a:avLst/>
          </a:prstGeom>
        </p:spPr>
      </p:pic>
      <p:pic>
        <p:nvPicPr>
          <p:cNvPr id="35" name="Grafik 34" descr="Ein Bild, das Laborausstattung, Chemie, medizinische Ausrüstung, Im Haus enthält.&#10;&#10;KI-generierte Inhalte können fehlerhaft sein.">
            <a:extLst>
              <a:ext uri="{FF2B5EF4-FFF2-40B4-BE49-F238E27FC236}">
                <a16:creationId xmlns:a16="http://schemas.microsoft.com/office/drawing/2014/main" id="{5D65CC25-B237-333F-C7CA-F21704D80C8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9917" y="3793502"/>
            <a:ext cx="1065790" cy="1350000"/>
          </a:xfrm>
          <a:prstGeom prst="rect">
            <a:avLst/>
          </a:prstGeom>
        </p:spPr>
      </p:pic>
      <p:pic>
        <p:nvPicPr>
          <p:cNvPr id="36" name="Grafik 35" descr="Ein Bild, das Pflanze, Gemüse enthält.&#10;&#10;KI-generierte Inhalte können fehlerhaft sein.">
            <a:extLst>
              <a:ext uri="{FF2B5EF4-FFF2-40B4-BE49-F238E27FC236}">
                <a16:creationId xmlns:a16="http://schemas.microsoft.com/office/drawing/2014/main" id="{EAC8D409-0297-622B-A14B-F06EF339825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2855" y="3793502"/>
            <a:ext cx="1245359" cy="1350000"/>
          </a:xfrm>
          <a:prstGeom prst="rect">
            <a:avLst/>
          </a:prstGeom>
        </p:spPr>
      </p:pic>
      <p:pic>
        <p:nvPicPr>
          <p:cNvPr id="37" name="Grafik 36" descr="Ein Bild, das Im Haus, medizinische Ausrüstung, Wand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BACA2A8B-2B7D-9BE8-2FCA-AA6CCFD3CF2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538" y="3793502"/>
            <a:ext cx="1350000" cy="1350000"/>
          </a:xfrm>
          <a:prstGeom prst="rect">
            <a:avLst/>
          </a:prstGeom>
        </p:spPr>
      </p:pic>
      <p:pic>
        <p:nvPicPr>
          <p:cNvPr id="38" name="Grafik 37" descr="Ein Bild, das Person, Kleidung, Mann, Techniker enthält.&#10;&#10;KI-generierte Inhalte können fehlerhaft sein.">
            <a:extLst>
              <a:ext uri="{FF2B5EF4-FFF2-40B4-BE49-F238E27FC236}">
                <a16:creationId xmlns:a16="http://schemas.microsoft.com/office/drawing/2014/main" id="{0F48A936-6DE0-B173-CD9B-CCA53C796B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974114" y="3962250"/>
            <a:ext cx="1350000" cy="1012501"/>
          </a:xfrm>
          <a:prstGeom prst="rect">
            <a:avLst/>
          </a:prstGeom>
        </p:spPr>
      </p:pic>
      <p:sp>
        <p:nvSpPr>
          <p:cNvPr id="46" name="Titel 2">
            <a:extLst>
              <a:ext uri="{FF2B5EF4-FFF2-40B4-BE49-F238E27FC236}">
                <a16:creationId xmlns:a16="http://schemas.microsoft.com/office/drawing/2014/main" id="{BF1B3FD9-854F-4EF4-D025-B3839D326AAE}"/>
              </a:ext>
            </a:extLst>
          </p:cNvPr>
          <p:cNvSpPr txBox="1">
            <a:spLocks/>
          </p:cNvSpPr>
          <p:nvPr/>
        </p:nvSpPr>
        <p:spPr>
          <a:xfrm>
            <a:off x="109696" y="162875"/>
            <a:ext cx="7058024" cy="857253"/>
          </a:xfrm>
          <a:prstGeom prst="rect">
            <a:avLst/>
          </a:prstGeom>
        </p:spPr>
        <p:txBody>
          <a:bodyPr vert="horz"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dirty="0"/>
              <a:t>TestBe</a:t>
            </a:r>
            <a:r>
              <a:rPr lang="de-AT" dirty="0">
                <a:solidFill>
                  <a:srgbClr val="40A42A"/>
                </a:solidFill>
              </a:rPr>
              <a:t>4Inves</a:t>
            </a:r>
            <a:r>
              <a:rPr lang="de-AT" dirty="0"/>
              <a:t>t </a:t>
            </a:r>
            <a:r>
              <a:rPr lang="de-AT" dirty="0" err="1">
                <a:solidFill>
                  <a:srgbClr val="40A42A"/>
                </a:solidFill>
              </a:rPr>
              <a:t>Process</a:t>
            </a:r>
            <a:endParaRPr lang="en-US" dirty="0">
              <a:solidFill>
                <a:srgbClr val="40A42A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50D16C-262F-78E8-3EDC-B10CB8A4FC12}"/>
              </a:ext>
            </a:extLst>
          </p:cNvPr>
          <p:cNvSpPr txBox="1"/>
          <p:nvPr/>
        </p:nvSpPr>
        <p:spPr>
          <a:xfrm>
            <a:off x="146260" y="3286779"/>
            <a:ext cx="213320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C00000"/>
                </a:solidFill>
              </a:rPr>
              <a:t>Residue suitable for pyrolysis?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CAC17886-0D56-D8D4-3DE4-154A2BC6EBE6}"/>
              </a:ext>
            </a:extLst>
          </p:cNvPr>
          <p:cNvSpPr/>
          <p:nvPr/>
        </p:nvSpPr>
        <p:spPr>
          <a:xfrm>
            <a:off x="6911096" y="3253112"/>
            <a:ext cx="2133207" cy="504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77EEF554-35D2-02D3-688B-903989CD7E7E}"/>
              </a:ext>
            </a:extLst>
          </p:cNvPr>
          <p:cNvSpPr/>
          <p:nvPr/>
        </p:nvSpPr>
        <p:spPr>
          <a:xfrm>
            <a:off x="2407229" y="3246889"/>
            <a:ext cx="2133207" cy="504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A42CD7B-E213-6EB1-078A-51047DB631CB}"/>
              </a:ext>
            </a:extLst>
          </p:cNvPr>
          <p:cNvSpPr txBox="1"/>
          <p:nvPr/>
        </p:nvSpPr>
        <p:spPr>
          <a:xfrm>
            <a:off x="2400697" y="3280248"/>
            <a:ext cx="213320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C00000"/>
                </a:solidFill>
              </a:rPr>
              <a:t>Quantification of Outputs </a:t>
            </a:r>
            <a:r>
              <a:rPr lang="en-US" sz="900" b="1" dirty="0">
                <a:solidFill>
                  <a:srgbClr val="C00000"/>
                </a:solidFill>
              </a:rPr>
              <a:t>(products, electricity/heat, …)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60F1D28-DA4D-0EA4-8BB9-6B88A5C9A899}"/>
              </a:ext>
            </a:extLst>
          </p:cNvPr>
          <p:cNvSpPr/>
          <p:nvPr/>
        </p:nvSpPr>
        <p:spPr>
          <a:xfrm>
            <a:off x="4644292" y="3246889"/>
            <a:ext cx="2133207" cy="504000"/>
          </a:xfrm>
          <a:prstGeom prst="roundRect">
            <a:avLst>
              <a:gd name="adj" fmla="val 8667"/>
            </a:avLst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875B09A-5231-3165-3EF4-545ADC1CE8AE}"/>
              </a:ext>
            </a:extLst>
          </p:cNvPr>
          <p:cNvSpPr txBox="1"/>
          <p:nvPr/>
        </p:nvSpPr>
        <p:spPr>
          <a:xfrm>
            <a:off x="6909321" y="3286779"/>
            <a:ext cx="2133207" cy="3847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C00000"/>
                </a:solidFill>
              </a:rPr>
              <a:t>Individual </a:t>
            </a:r>
            <a:r>
              <a:rPr lang="en-US" sz="800" b="1" dirty="0">
                <a:solidFill>
                  <a:srgbClr val="C00000"/>
                </a:solidFill>
              </a:rPr>
              <a:t>e.g. Support </a:t>
            </a:r>
            <a:r>
              <a:rPr lang="en-US" sz="800" b="1" dirty="0" err="1">
                <a:solidFill>
                  <a:srgbClr val="C00000"/>
                </a:solidFill>
              </a:rPr>
              <a:t>Technolgy</a:t>
            </a:r>
            <a:r>
              <a:rPr lang="en-US" sz="800" b="1" dirty="0">
                <a:solidFill>
                  <a:srgbClr val="C00000"/>
                </a:solidFill>
              </a:rPr>
              <a:t>-Evaluation / plant approval procedures</a:t>
            </a:r>
            <a:endParaRPr lang="en-US" sz="1100" b="1" dirty="0">
              <a:solidFill>
                <a:srgbClr val="C00000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0FCDB29-2696-74DD-6E55-CEC6BE88A97F}"/>
              </a:ext>
            </a:extLst>
          </p:cNvPr>
          <p:cNvSpPr txBox="1"/>
          <p:nvPr/>
        </p:nvSpPr>
        <p:spPr>
          <a:xfrm>
            <a:off x="4640545" y="1632875"/>
            <a:ext cx="2133207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b="1" dirty="0"/>
              <a:t>Scale-up &amp; Validation</a:t>
            </a:r>
            <a:br>
              <a:rPr lang="en-US" sz="1400" b="1" dirty="0"/>
            </a:br>
            <a:r>
              <a:rPr lang="en-US" sz="1050" dirty="0">
                <a:solidFill>
                  <a:srgbClr val="3E3D2D"/>
                </a:solidFill>
              </a:rPr>
              <a:t>On the road to application scale</a:t>
            </a:r>
          </a:p>
          <a:p>
            <a:endParaRPr lang="en-US" sz="1100" dirty="0"/>
          </a:p>
          <a:p>
            <a:endParaRPr lang="en-US" sz="1100" b="1" dirty="0"/>
          </a:p>
          <a:p>
            <a:endParaRPr lang="en-US" sz="1100" b="1" dirty="0"/>
          </a:p>
          <a:p>
            <a:r>
              <a:rPr lang="en-US" sz="1200" b="1" dirty="0"/>
              <a:t>GCL</a:t>
            </a:r>
            <a:r>
              <a:rPr lang="en-US" sz="1200" b="1" baseline="30000" dirty="0">
                <a:solidFill>
                  <a:schemeClr val="accent1"/>
                </a:solidFill>
              </a:rPr>
              <a:t>pyro</a:t>
            </a:r>
            <a:r>
              <a:rPr lang="en-US" sz="1200" b="1" dirty="0"/>
              <a:t>90k</a:t>
            </a:r>
          </a:p>
          <a:p>
            <a:r>
              <a:rPr lang="en-US" sz="1050" dirty="0"/>
              <a:t>Biochar Test-Batches up to 1 t,</a:t>
            </a:r>
          </a:p>
          <a:p>
            <a:r>
              <a:rPr lang="en-US" sz="1050" dirty="0"/>
              <a:t>validation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8876D3B-10F6-0DAC-2CB0-8E9CD79445BB}"/>
              </a:ext>
            </a:extLst>
          </p:cNvPr>
          <p:cNvSpPr txBox="1"/>
          <p:nvPr/>
        </p:nvSpPr>
        <p:spPr>
          <a:xfrm>
            <a:off x="4648602" y="3279940"/>
            <a:ext cx="213320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C00000"/>
                </a:solidFill>
              </a:rPr>
              <a:t>Nutzungsspezifische</a:t>
            </a:r>
            <a:r>
              <a:rPr lang="en-US" sz="1100" b="1" dirty="0">
                <a:solidFill>
                  <a:srgbClr val="C00000"/>
                </a:solidFill>
              </a:rPr>
              <a:t> </a:t>
            </a:r>
            <a:r>
              <a:rPr lang="en-US" sz="1100" b="1" dirty="0" err="1">
                <a:solidFill>
                  <a:srgbClr val="C00000"/>
                </a:solidFill>
              </a:rPr>
              <a:t>Biokohle</a:t>
            </a:r>
            <a:r>
              <a:rPr lang="en-US" sz="1100" b="1" dirty="0">
                <a:solidFill>
                  <a:srgbClr val="C00000"/>
                </a:solidFill>
              </a:rPr>
              <a:t> bis </a:t>
            </a:r>
            <a:r>
              <a:rPr lang="en-US" sz="1100" b="1" dirty="0" err="1">
                <a:solidFill>
                  <a:srgbClr val="C00000"/>
                </a:solidFill>
              </a:rPr>
              <a:t>zu</a:t>
            </a:r>
            <a:r>
              <a:rPr lang="en-US" sz="1100" b="1" dirty="0">
                <a:solidFill>
                  <a:srgbClr val="C00000"/>
                </a:solidFill>
              </a:rPr>
              <a:t> 1 t</a:t>
            </a:r>
          </a:p>
        </p:txBody>
      </p:sp>
    </p:spTree>
    <p:extLst>
      <p:ext uri="{BB962C8B-B14F-4D97-AF65-F5344CB8AC3E}">
        <p14:creationId xmlns:p14="http://schemas.microsoft.com/office/powerpoint/2010/main" val="17201433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Design">
  <a:themeElements>
    <a:clrScheme name="Benutzerdefiniert 1">
      <a:dk1>
        <a:sysClr val="windowText" lastClr="000000"/>
      </a:dk1>
      <a:lt1>
        <a:sysClr val="window" lastClr="FFFFFF"/>
      </a:lt1>
      <a:dk2>
        <a:srgbClr val="3E3D2D"/>
      </a:dk2>
      <a:lt2>
        <a:srgbClr val="94C600"/>
      </a:lt2>
      <a:accent1>
        <a:srgbClr val="40A42A"/>
      </a:accent1>
      <a:accent2>
        <a:srgbClr val="525858"/>
      </a:accent2>
      <a:accent3>
        <a:srgbClr val="FF6700"/>
      </a:accent3>
      <a:accent4>
        <a:srgbClr val="909465"/>
      </a:accent4>
      <a:accent5>
        <a:srgbClr val="0C6E38"/>
      </a:accent5>
      <a:accent6>
        <a:srgbClr val="EEDB1A"/>
      </a:accent6>
      <a:hlink>
        <a:srgbClr val="E68200"/>
      </a:hlink>
      <a:folHlink>
        <a:srgbClr val="FFA94A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_EN_16-9_Kreislogo_20250520" id="{43B656CC-70E0-463B-8E18-DE75D1A0F727}" vid="{FC9AF20E-8082-44C0-9923-0F46BB287A0B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9dd18a-ded2-4f63-8276-9a51b48e1dc2" xsi:nil="true"/>
    <lcf76f155ced4ddcb4097134ff3c332f xmlns="cb9cdb0d-7bf9-49a7-832d-1589280c8ab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8292FBA4E0C146A1FB1FC7305ABC14" ma:contentTypeVersion="12" ma:contentTypeDescription="Ein neues Dokument erstellen." ma:contentTypeScope="" ma:versionID="45d23568812b3f5aac3c00caf68359c9">
  <xsd:schema xmlns:xsd="http://www.w3.org/2001/XMLSchema" xmlns:xs="http://www.w3.org/2001/XMLSchema" xmlns:p="http://schemas.microsoft.com/office/2006/metadata/properties" xmlns:ns2="cb9cdb0d-7bf9-49a7-832d-1589280c8ab6" xmlns:ns3="a79dd18a-ded2-4f63-8276-9a51b48e1dc2" targetNamespace="http://schemas.microsoft.com/office/2006/metadata/properties" ma:root="true" ma:fieldsID="aa124e2046c782a49929f593aa5aec6f" ns2:_="" ns3:_="">
    <xsd:import namespace="cb9cdb0d-7bf9-49a7-832d-1589280c8ab6"/>
    <xsd:import namespace="a79dd18a-ded2-4f63-8276-9a51b48e1d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cdb0d-7bf9-49a7-832d-1589280c8a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29163f05-42b5-4149-ac0f-261b0a740c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dd18a-ded2-4f63-8276-9a51b48e1d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e6d4a9a-f796-4f23-8235-8d943b0de970}" ma:internalName="TaxCatchAll" ma:showField="CatchAllData" ma:web="a79dd18a-ded2-4f63-8276-9a51b48e1d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201B4F-92AF-427B-9547-9832303DE576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cb9cdb0d-7bf9-49a7-832d-1589280c8ab6"/>
    <ds:schemaRef ds:uri="http://purl.org/dc/elements/1.1/"/>
    <ds:schemaRef ds:uri="http://schemas.microsoft.com/office/infopath/2007/PartnerControls"/>
    <ds:schemaRef ds:uri="a79dd18a-ded2-4f63-8276-9a51b48e1dc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B05A8D-6767-4E80-93D6-364522E1FF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9cdb0d-7bf9-49a7-832d-1589280c8ab6"/>
    <ds:schemaRef ds:uri="a79dd18a-ded2-4f63-8276-9a51b48e1d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F60CD5-0172-43FC-9765-22D1D42A4D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Präsentation_EN_16-9_Kreislogo_20250523</Template>
  <TotalTime>0</TotalTime>
  <Words>544</Words>
  <Application>Microsoft Office PowerPoint</Application>
  <PresentationFormat>Bildschirmpräsentation (16:9)</PresentationFormat>
  <Paragraphs>128</Paragraphs>
  <Slides>10</Slides>
  <Notes>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Aptos</vt:lpstr>
      <vt:lpstr>Arial</vt:lpstr>
      <vt:lpstr>Bahnschrift SemiBold</vt:lpstr>
      <vt:lpstr>Calibri</vt:lpstr>
      <vt:lpstr>Courier New</vt:lpstr>
      <vt:lpstr>Wingdings</vt:lpstr>
      <vt:lpstr>Office-Design</vt:lpstr>
      <vt:lpstr>think-cell Folie</vt:lpstr>
      <vt:lpstr>PowerPoint-Präsentation</vt:lpstr>
      <vt:lpstr>PowerPoint-Präsentation</vt:lpstr>
      <vt:lpstr>5 challenges with one overall goal  Changing the Carbon Game</vt:lpstr>
      <vt:lpstr>Unique R&amp;D infrastructure from lab to pilot and demonstration-scale</vt:lpstr>
      <vt:lpstr>   Hands-on GreenCarbon &amp; Energy im GreenCarbon Lab @ BEST</vt:lpstr>
      <vt:lpstr>Application-oriented research infrastructure in BEST´s GreenCarbon Lab</vt:lpstr>
      <vt:lpstr>GreenCarbon Lab – flex400 pyrolysis – gasification - combustion </vt:lpstr>
      <vt:lpstr>GreenCarbon Lab – GCLpyro2k</vt:lpstr>
      <vt:lpstr>GreenCarbon Lab – GCLpyro90k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Elisabeth Wopienka</dc:creator>
  <cp:lastModifiedBy>Elisabeth Wopienka</cp:lastModifiedBy>
  <cp:revision>18</cp:revision>
  <cp:lastPrinted>2026-04-26T18:21:47Z</cp:lastPrinted>
  <dcterms:created xsi:type="dcterms:W3CDTF">2026-02-19T06:45:16Z</dcterms:created>
  <dcterms:modified xsi:type="dcterms:W3CDTF">2026-07-01T07:17:01Z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0x0101004E8292FBA4E0C146A1FB1FC7305ABC14</vt:lpwstr>
  </property>
  <property fmtid="{D5CDD505-2E9C-101B-9397-08002B2CF9AE}" pid="3" name="MediaServiceImageTags">
    <vt:lpwstr/>
  </property>
</Properties>
</file>